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5"/>
  </p:sldMasterIdLst>
  <p:notesMasterIdLst>
    <p:notesMasterId r:id="rId19"/>
  </p:notesMasterIdLst>
  <p:handoutMasterIdLst>
    <p:handoutMasterId r:id="rId20"/>
  </p:handoutMasterIdLst>
  <p:sldIdLst>
    <p:sldId id="257" r:id="rId6"/>
    <p:sldId id="302" r:id="rId7"/>
    <p:sldId id="647" r:id="rId8"/>
    <p:sldId id="648" r:id="rId9"/>
    <p:sldId id="630" r:id="rId10"/>
    <p:sldId id="631" r:id="rId11"/>
    <p:sldId id="641" r:id="rId12"/>
    <p:sldId id="642" r:id="rId13"/>
    <p:sldId id="644" r:id="rId14"/>
    <p:sldId id="646" r:id="rId15"/>
    <p:sldId id="645" r:id="rId16"/>
    <p:sldId id="637" r:id="rId17"/>
    <p:sldId id="650" r:id="rId18"/>
  </p:sldIdLst>
  <p:sldSz cx="10688638" cy="7562850"/>
  <p:notesSz cx="6858000" cy="9144000"/>
  <p:defaultTextStyle>
    <a:defPPr>
      <a:defRPr lang="en-GB"/>
    </a:defPPr>
    <a:lvl1pPr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3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313"/>
    <a:srgbClr val="FFDD97"/>
    <a:srgbClr val="CC9900"/>
    <a:srgbClr val="FFF7C4"/>
    <a:srgbClr val="FFFEEC"/>
    <a:srgbClr val="CCEFDF"/>
    <a:srgbClr val="FFCFA7"/>
    <a:srgbClr val="FFC423"/>
    <a:srgbClr val="9EFF9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81" autoAdjust="0"/>
    <p:restoredTop sz="94920" autoAdjust="0"/>
  </p:normalViewPr>
  <p:slideViewPr>
    <p:cSldViewPr>
      <p:cViewPr varScale="1">
        <p:scale>
          <a:sx n="88" d="100"/>
          <a:sy n="88" d="100"/>
        </p:scale>
        <p:origin x="738" y="96"/>
      </p:cViewPr>
      <p:guideLst>
        <p:guide orient="horz" pos="2382"/>
        <p:guide pos="3366"/>
      </p:guideLst>
    </p:cSldViewPr>
  </p:slideViewPr>
  <p:outlineViewPr>
    <p:cViewPr>
      <p:scale>
        <a:sx n="33" d="100"/>
        <a:sy n="33" d="100"/>
      </p:scale>
      <p:origin x="0" y="-53"/>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EDC9F-0D40-D642-ACBD-7C828ED3F3C6}" type="doc">
      <dgm:prSet loTypeId="urn:microsoft.com/office/officeart/2005/8/layout/radial5" loCatId="" qsTypeId="urn:microsoft.com/office/officeart/2005/8/quickstyle/simple2" qsCatId="simple" csTypeId="urn:microsoft.com/office/officeart/2005/8/colors/accent2_1" csCatId="accent2" phldr="1"/>
      <dgm:spPr/>
      <dgm:t>
        <a:bodyPr/>
        <a:lstStyle/>
        <a:p>
          <a:endParaRPr lang="en-GB"/>
        </a:p>
      </dgm:t>
    </dgm:pt>
    <dgm:pt modelId="{491F52BA-06CD-554E-B804-CD782B2E5BFD}">
      <dgm:prSet phldrT="[Text]"/>
      <dgm:spPr>
        <a:solidFill>
          <a:srgbClr val="FFDD97"/>
        </a:solidFill>
        <a:ln>
          <a:solidFill>
            <a:srgbClr val="CC9900"/>
          </a:solidFill>
        </a:ln>
      </dgm:spPr>
      <dgm:t>
        <a:bodyPr/>
        <a:lstStyle/>
        <a:p>
          <a:r>
            <a:rPr lang="en-GB" b="1" dirty="0">
              <a:latin typeface="Verdana" panose="020B0604030504040204" pitchFamily="34" charset="0"/>
              <a:ea typeface="Verdana" panose="020B0604030504040204" pitchFamily="34" charset="0"/>
              <a:cs typeface="Verdana" panose="020B0604030504040204" pitchFamily="34" charset="0"/>
            </a:rPr>
            <a:t>Examples</a:t>
          </a:r>
        </a:p>
      </dgm:t>
    </dgm:pt>
    <dgm:pt modelId="{6FC3A141-0804-9648-BD57-2DB2C6C27023}" type="parTrans" cxnId="{10878960-3658-2D45-BCD7-24817B70F117}">
      <dgm:prSet/>
      <dgm:spPr/>
      <dgm:t>
        <a:bodyPr/>
        <a:lstStyle/>
        <a:p>
          <a:endParaRPr lang="en-GB"/>
        </a:p>
      </dgm:t>
    </dgm:pt>
    <dgm:pt modelId="{E4243A9F-D8D0-4941-9A19-4D0A080D7D53}" type="sibTrans" cxnId="{10878960-3658-2D45-BCD7-24817B70F117}">
      <dgm:prSet/>
      <dgm:spPr/>
      <dgm:t>
        <a:bodyPr/>
        <a:lstStyle/>
        <a:p>
          <a:endParaRPr lang="en-GB"/>
        </a:p>
      </dgm:t>
    </dgm:pt>
    <dgm:pt modelId="{26AFA56F-6448-0948-9BCD-6AB42740198D}">
      <dgm:prSet phldrT="[Text]" custT="1"/>
      <dgm:spPr>
        <a:ln>
          <a:solidFill>
            <a:srgbClr val="CC9900"/>
          </a:solidFill>
        </a:ln>
        <a:effectLst>
          <a:outerShdw blurRad="50800" dist="38100" dir="2700000" algn="tl" rotWithShape="0">
            <a:prstClr val="black">
              <a:alpha val="40000"/>
            </a:prstClr>
          </a:outerShdw>
        </a:effectLst>
      </dgm:spPr>
      <dgm:t>
        <a:bodyPr/>
        <a:lstStyle/>
        <a:p>
          <a:pPr>
            <a:buSzPts val="1000"/>
            <a:buFont typeface="Symbol" pitchFamily="2" charset="2"/>
            <a:buChar char=""/>
          </a:pPr>
          <a:r>
            <a:rPr lang="en-GB" sz="1200" b="1" dirty="0">
              <a:latin typeface="Verdana" panose="020B0604030504040204" pitchFamily="34" charset="0"/>
              <a:ea typeface="Verdana" panose="020B0604030504040204" pitchFamily="34" charset="0"/>
              <a:cs typeface="Verdana" panose="020B0604030504040204" pitchFamily="34" charset="0"/>
            </a:rPr>
            <a:t>School-led provision delivered by school staff on a school site</a:t>
          </a:r>
          <a:endParaRPr lang="en-GB" sz="1200" dirty="0">
            <a:latin typeface="Verdana" panose="020B0604030504040204" pitchFamily="34" charset="0"/>
            <a:ea typeface="Verdana" panose="020B0604030504040204" pitchFamily="34" charset="0"/>
            <a:cs typeface="Verdana" panose="020B0604030504040204" pitchFamily="34" charset="0"/>
          </a:endParaRPr>
        </a:p>
      </dgm:t>
    </dgm:pt>
    <dgm:pt modelId="{16B7A8E8-15DC-A348-8008-BA3DB77DFD80}" type="parTrans" cxnId="{0491C9AA-8C86-7848-BE47-5A26700DD25E}">
      <dgm:prSet/>
      <dgm:spPr>
        <a:solidFill>
          <a:srgbClr val="FFDD97"/>
        </a:solidFill>
      </dgm:spPr>
      <dgm:t>
        <a:bodyPr/>
        <a:lstStyle/>
        <a:p>
          <a:endParaRPr lang="en-GB" dirty="0"/>
        </a:p>
      </dgm:t>
    </dgm:pt>
    <dgm:pt modelId="{374FA550-E7CA-B847-88E0-4802E290B44A}" type="sibTrans" cxnId="{0491C9AA-8C86-7848-BE47-5A26700DD25E}">
      <dgm:prSet/>
      <dgm:spPr/>
      <dgm:t>
        <a:bodyPr/>
        <a:lstStyle/>
        <a:p>
          <a:endParaRPr lang="en-GB"/>
        </a:p>
      </dgm:t>
    </dgm:pt>
    <dgm:pt modelId="{7882AB63-20A4-4540-97EE-75E133A71B10}">
      <dgm:prSet phldrT="[Text]" custT="1"/>
      <dgm:spPr>
        <a:ln>
          <a:solidFill>
            <a:srgbClr val="CC9900"/>
          </a:solidFill>
        </a:ln>
      </dgm:spPr>
      <dgm:t>
        <a:bodyPr/>
        <a:lstStyle/>
        <a:p>
          <a:r>
            <a:rPr lang="en-GB" sz="1200" b="1" dirty="0">
              <a:latin typeface="Verdana" panose="020B0604030504040204" pitchFamily="34" charset="0"/>
              <a:ea typeface="Verdana" panose="020B0604030504040204" pitchFamily="34" charset="0"/>
              <a:cs typeface="Verdana" panose="020B0604030504040204" pitchFamily="34" charset="0"/>
            </a:rPr>
            <a:t>Private provider-led provision, on or off school site </a:t>
          </a:r>
          <a:endParaRPr lang="en-GB" sz="1200" dirty="0">
            <a:latin typeface="Verdana" panose="020B0604030504040204" pitchFamily="34" charset="0"/>
            <a:ea typeface="Verdana" panose="020B0604030504040204" pitchFamily="34" charset="0"/>
            <a:cs typeface="Verdana" panose="020B0604030504040204" pitchFamily="34" charset="0"/>
          </a:endParaRPr>
        </a:p>
      </dgm:t>
    </dgm:pt>
    <dgm:pt modelId="{00A6E01B-9550-3E47-A067-68347A789DE8}" type="parTrans" cxnId="{0FB3F624-4350-9941-A3A9-29EFDBC646E7}">
      <dgm:prSet/>
      <dgm:spPr>
        <a:solidFill>
          <a:srgbClr val="FFDD97"/>
        </a:solidFill>
      </dgm:spPr>
      <dgm:t>
        <a:bodyPr/>
        <a:lstStyle/>
        <a:p>
          <a:endParaRPr lang="en-GB" dirty="0"/>
        </a:p>
      </dgm:t>
    </dgm:pt>
    <dgm:pt modelId="{C84DD330-67C2-6848-98AB-23457FE18803}" type="sibTrans" cxnId="{0FB3F624-4350-9941-A3A9-29EFDBC646E7}">
      <dgm:prSet/>
      <dgm:spPr/>
      <dgm:t>
        <a:bodyPr/>
        <a:lstStyle/>
        <a:p>
          <a:endParaRPr lang="en-GB"/>
        </a:p>
      </dgm:t>
    </dgm:pt>
    <dgm:pt modelId="{9CFDA345-88AE-1E48-89E7-8DB18A8379F1}">
      <dgm:prSet phldrT="[Text]" custT="1"/>
      <dgm:spPr>
        <a:ln>
          <a:solidFill>
            <a:srgbClr val="CC9900"/>
          </a:solidFill>
        </a:ln>
      </dgm:spPr>
      <dgm:t>
        <a:bodyPr/>
        <a:lstStyle/>
        <a:p>
          <a:pPr>
            <a:buSzPts val="1000"/>
            <a:buFont typeface="Symbol" pitchFamily="2" charset="2"/>
            <a:buChar char=""/>
          </a:pPr>
          <a:r>
            <a:rPr lang="en-GB" sz="1200" b="1" dirty="0">
              <a:latin typeface="Verdana" panose="020B0604030504040204" pitchFamily="34" charset="0"/>
              <a:ea typeface="Verdana" panose="020B0604030504040204" pitchFamily="34" charset="0"/>
              <a:cs typeface="Verdana" panose="020B0604030504040204" pitchFamily="34" charset="0"/>
            </a:rPr>
            <a:t>Community</a:t>
          </a:r>
        </a:p>
        <a:p>
          <a:pPr>
            <a:buSzPts val="1000"/>
            <a:buFont typeface="Symbol" pitchFamily="2" charset="2"/>
            <a:buChar char=""/>
          </a:pPr>
          <a:r>
            <a:rPr lang="en-GB" sz="1200" b="1" dirty="0">
              <a:latin typeface="Verdana" panose="020B0604030504040204" pitchFamily="34" charset="0"/>
              <a:ea typeface="Verdana" panose="020B0604030504040204" pitchFamily="34" charset="0"/>
              <a:cs typeface="Verdana" panose="020B0604030504040204" pitchFamily="34" charset="0"/>
            </a:rPr>
            <a:t>cluster model </a:t>
          </a:r>
          <a:endParaRPr lang="en-GB" sz="1200" dirty="0">
            <a:latin typeface="Verdana" panose="020B0604030504040204" pitchFamily="34" charset="0"/>
            <a:ea typeface="Verdana" panose="020B0604030504040204" pitchFamily="34" charset="0"/>
            <a:cs typeface="Verdana" panose="020B0604030504040204" pitchFamily="34" charset="0"/>
          </a:endParaRPr>
        </a:p>
      </dgm:t>
    </dgm:pt>
    <dgm:pt modelId="{5A18CBE4-7448-354D-9741-1DC92572D16D}" type="parTrans" cxnId="{C6471672-298E-D34C-B925-4BA0A8902686}">
      <dgm:prSet/>
      <dgm:spPr>
        <a:solidFill>
          <a:srgbClr val="FFDD97"/>
        </a:solidFill>
      </dgm:spPr>
      <dgm:t>
        <a:bodyPr/>
        <a:lstStyle/>
        <a:p>
          <a:endParaRPr lang="en-GB" dirty="0"/>
        </a:p>
      </dgm:t>
    </dgm:pt>
    <dgm:pt modelId="{085F8ECF-F2CA-0747-97C7-5D0619C8588C}" type="sibTrans" cxnId="{C6471672-298E-D34C-B925-4BA0A8902686}">
      <dgm:prSet/>
      <dgm:spPr/>
      <dgm:t>
        <a:bodyPr/>
        <a:lstStyle/>
        <a:p>
          <a:endParaRPr lang="en-GB"/>
        </a:p>
      </dgm:t>
    </dgm:pt>
    <dgm:pt modelId="{F49C5DBC-B2E2-BD4C-A435-C2063E64CA2A}">
      <dgm:prSet phldrT="[Text]" custT="1"/>
      <dgm:spPr>
        <a:ln>
          <a:solidFill>
            <a:srgbClr val="CC9900"/>
          </a:solidFill>
        </a:ln>
      </dgm:spPr>
      <dgm:t>
        <a:bodyPr/>
        <a:lstStyle/>
        <a:p>
          <a:pPr>
            <a:buSzPts val="1000"/>
            <a:buFont typeface="Symbol" pitchFamily="2" charset="2"/>
            <a:buChar char=""/>
          </a:pPr>
          <a:r>
            <a:rPr lang="en-GB" sz="1200" b="1" dirty="0">
              <a:latin typeface="Verdana" panose="020B0604030504040204" pitchFamily="34" charset="0"/>
              <a:ea typeface="Verdana" panose="020B0604030504040204" pitchFamily="34" charset="0"/>
              <a:cs typeface="Verdana" panose="020B0604030504040204" pitchFamily="34" charset="0"/>
            </a:rPr>
            <a:t>Childminders </a:t>
          </a:r>
          <a:endParaRPr lang="en-GB" sz="1200" dirty="0">
            <a:latin typeface="Verdana" panose="020B0604030504040204" pitchFamily="34" charset="0"/>
            <a:ea typeface="Verdana" panose="020B0604030504040204" pitchFamily="34" charset="0"/>
            <a:cs typeface="Verdana" panose="020B0604030504040204" pitchFamily="34" charset="0"/>
          </a:endParaRPr>
        </a:p>
      </dgm:t>
    </dgm:pt>
    <dgm:pt modelId="{1C615001-949E-D242-B420-FD389BCF1E24}" type="parTrans" cxnId="{BC2665F6-F1A5-8041-919D-4CDC16FF9D62}">
      <dgm:prSet/>
      <dgm:spPr>
        <a:solidFill>
          <a:srgbClr val="FFDD97"/>
        </a:solidFill>
      </dgm:spPr>
      <dgm:t>
        <a:bodyPr/>
        <a:lstStyle/>
        <a:p>
          <a:endParaRPr lang="en-GB" dirty="0"/>
        </a:p>
      </dgm:t>
    </dgm:pt>
    <dgm:pt modelId="{B027E7C7-BE93-AC49-89F0-97E8CF6FFC79}" type="sibTrans" cxnId="{BC2665F6-F1A5-8041-919D-4CDC16FF9D62}">
      <dgm:prSet/>
      <dgm:spPr/>
      <dgm:t>
        <a:bodyPr/>
        <a:lstStyle/>
        <a:p>
          <a:endParaRPr lang="en-GB"/>
        </a:p>
      </dgm:t>
    </dgm:pt>
    <dgm:pt modelId="{03376554-1766-0A42-88D3-D3C24B6CB568}">
      <dgm:prSet phldrT="[Text]" custT="1"/>
      <dgm:spPr>
        <a:ln>
          <a:solidFill>
            <a:srgbClr val="CC9900"/>
          </a:solidFill>
        </a:ln>
      </dgm:spPr>
      <dgm:t>
        <a:bodyPr/>
        <a:lstStyle/>
        <a:p>
          <a:pPr>
            <a:buSzPts val="1000"/>
            <a:buFont typeface="Symbol" pitchFamily="2" charset="2"/>
            <a:buChar char=""/>
          </a:pPr>
          <a:r>
            <a:rPr lang="en-GB" sz="1200" b="1" dirty="0">
              <a:latin typeface="Verdana" panose="020B0604030504040204" pitchFamily="34" charset="0"/>
              <a:ea typeface="Verdana" panose="020B0604030504040204" pitchFamily="34" charset="0"/>
              <a:cs typeface="Verdana" panose="020B0604030504040204" pitchFamily="34" charset="0"/>
            </a:rPr>
            <a:t>Early Years Providers</a:t>
          </a:r>
        </a:p>
      </dgm:t>
    </dgm:pt>
    <dgm:pt modelId="{BE488009-A334-2D4E-8EC4-A71113E8F746}" type="parTrans" cxnId="{7581B3F9-0EC0-0843-A22A-537DAD93FD33}">
      <dgm:prSet/>
      <dgm:spPr>
        <a:solidFill>
          <a:srgbClr val="FFDD97"/>
        </a:solidFill>
      </dgm:spPr>
      <dgm:t>
        <a:bodyPr/>
        <a:lstStyle/>
        <a:p>
          <a:endParaRPr lang="en-GB" dirty="0"/>
        </a:p>
      </dgm:t>
    </dgm:pt>
    <dgm:pt modelId="{DEAB1FE1-85EC-DB4A-AACB-4449FBB25AF3}" type="sibTrans" cxnId="{7581B3F9-0EC0-0843-A22A-537DAD93FD33}">
      <dgm:prSet/>
      <dgm:spPr/>
      <dgm:t>
        <a:bodyPr/>
        <a:lstStyle/>
        <a:p>
          <a:endParaRPr lang="en-GB"/>
        </a:p>
      </dgm:t>
    </dgm:pt>
    <dgm:pt modelId="{5223F7B2-6818-CC40-84E9-08A96E4946DA}" type="pres">
      <dgm:prSet presAssocID="{C42EDC9F-0D40-D642-ACBD-7C828ED3F3C6}" presName="Name0" presStyleCnt="0">
        <dgm:presLayoutVars>
          <dgm:chMax val="1"/>
          <dgm:dir/>
          <dgm:animLvl val="ctr"/>
          <dgm:resizeHandles val="exact"/>
        </dgm:presLayoutVars>
      </dgm:prSet>
      <dgm:spPr/>
    </dgm:pt>
    <dgm:pt modelId="{5FF0371D-8BC9-594A-BC43-A2FA3386D7DF}" type="pres">
      <dgm:prSet presAssocID="{491F52BA-06CD-554E-B804-CD782B2E5BFD}" presName="centerShape" presStyleLbl="node0" presStyleIdx="0" presStyleCnt="1"/>
      <dgm:spPr/>
    </dgm:pt>
    <dgm:pt modelId="{3EAED507-CA19-6D4A-BB78-834260B05680}" type="pres">
      <dgm:prSet presAssocID="{16B7A8E8-15DC-A348-8008-BA3DB77DFD80}" presName="parTrans" presStyleLbl="sibTrans2D1" presStyleIdx="0" presStyleCnt="5"/>
      <dgm:spPr/>
    </dgm:pt>
    <dgm:pt modelId="{39AC905D-7796-1944-A697-4670A1F28120}" type="pres">
      <dgm:prSet presAssocID="{16B7A8E8-15DC-A348-8008-BA3DB77DFD80}" presName="connectorText" presStyleLbl="sibTrans2D1" presStyleIdx="0" presStyleCnt="5"/>
      <dgm:spPr/>
    </dgm:pt>
    <dgm:pt modelId="{AC3EC130-7510-3340-AB95-422403EB077B}" type="pres">
      <dgm:prSet presAssocID="{26AFA56F-6448-0948-9BCD-6AB42740198D}" presName="node" presStyleLbl="node1" presStyleIdx="0" presStyleCnt="5" custScaleX="110740" custScaleY="106195">
        <dgm:presLayoutVars>
          <dgm:bulletEnabled val="1"/>
        </dgm:presLayoutVars>
      </dgm:prSet>
      <dgm:spPr/>
    </dgm:pt>
    <dgm:pt modelId="{12BAF768-0951-2347-BD9D-57F2A3D9DADB}" type="pres">
      <dgm:prSet presAssocID="{00A6E01B-9550-3E47-A067-68347A789DE8}" presName="parTrans" presStyleLbl="sibTrans2D1" presStyleIdx="1" presStyleCnt="5"/>
      <dgm:spPr/>
    </dgm:pt>
    <dgm:pt modelId="{E9052420-6C65-6F4D-BEA0-DEB60474FEFF}" type="pres">
      <dgm:prSet presAssocID="{00A6E01B-9550-3E47-A067-68347A789DE8}" presName="connectorText" presStyleLbl="sibTrans2D1" presStyleIdx="1" presStyleCnt="5"/>
      <dgm:spPr/>
    </dgm:pt>
    <dgm:pt modelId="{45923F00-83D2-6343-A5BA-01F2B8906E3B}" type="pres">
      <dgm:prSet presAssocID="{7882AB63-20A4-4540-97EE-75E133A71B10}" presName="node" presStyleLbl="node1" presStyleIdx="1" presStyleCnt="5" custScaleX="104118" custScaleY="104625">
        <dgm:presLayoutVars>
          <dgm:bulletEnabled val="1"/>
        </dgm:presLayoutVars>
      </dgm:prSet>
      <dgm:spPr/>
    </dgm:pt>
    <dgm:pt modelId="{78F1E04A-8A51-9649-A406-822883D58F1C}" type="pres">
      <dgm:prSet presAssocID="{5A18CBE4-7448-354D-9741-1DC92572D16D}" presName="parTrans" presStyleLbl="sibTrans2D1" presStyleIdx="2" presStyleCnt="5"/>
      <dgm:spPr/>
    </dgm:pt>
    <dgm:pt modelId="{8CCBE2B3-F97E-DF42-BF3F-882B70FE9F54}" type="pres">
      <dgm:prSet presAssocID="{5A18CBE4-7448-354D-9741-1DC92572D16D}" presName="connectorText" presStyleLbl="sibTrans2D1" presStyleIdx="2" presStyleCnt="5"/>
      <dgm:spPr/>
    </dgm:pt>
    <dgm:pt modelId="{9FAB9D40-D11C-4348-9F1C-48D64031A9B7}" type="pres">
      <dgm:prSet presAssocID="{9CFDA345-88AE-1E48-89E7-8DB18A8379F1}" presName="node" presStyleLbl="node1" presStyleIdx="2" presStyleCnt="5" custScaleX="107697" custScaleY="105456">
        <dgm:presLayoutVars>
          <dgm:bulletEnabled val="1"/>
        </dgm:presLayoutVars>
      </dgm:prSet>
      <dgm:spPr/>
    </dgm:pt>
    <dgm:pt modelId="{C010FA3C-9F19-374C-80D3-91274B22436D}" type="pres">
      <dgm:prSet presAssocID="{1C615001-949E-D242-B420-FD389BCF1E24}" presName="parTrans" presStyleLbl="sibTrans2D1" presStyleIdx="3" presStyleCnt="5"/>
      <dgm:spPr/>
    </dgm:pt>
    <dgm:pt modelId="{6B2BBD88-0B9D-4B4D-8458-30F002BB4FFB}" type="pres">
      <dgm:prSet presAssocID="{1C615001-949E-D242-B420-FD389BCF1E24}" presName="connectorText" presStyleLbl="sibTrans2D1" presStyleIdx="3" presStyleCnt="5"/>
      <dgm:spPr/>
    </dgm:pt>
    <dgm:pt modelId="{2B1AFA9F-39FF-6046-88FF-94938E7E7D2C}" type="pres">
      <dgm:prSet presAssocID="{F49C5DBC-B2E2-BD4C-A435-C2063E64CA2A}" presName="node" presStyleLbl="node1" presStyleIdx="3" presStyleCnt="5" custScaleX="109210" custScaleY="106341">
        <dgm:presLayoutVars>
          <dgm:bulletEnabled val="1"/>
        </dgm:presLayoutVars>
      </dgm:prSet>
      <dgm:spPr/>
    </dgm:pt>
    <dgm:pt modelId="{2F532A12-6604-A040-A720-89FDF24AB4A3}" type="pres">
      <dgm:prSet presAssocID="{BE488009-A334-2D4E-8EC4-A71113E8F746}" presName="parTrans" presStyleLbl="sibTrans2D1" presStyleIdx="4" presStyleCnt="5"/>
      <dgm:spPr/>
    </dgm:pt>
    <dgm:pt modelId="{3CADFBC3-59FA-134B-BD83-AAD514655508}" type="pres">
      <dgm:prSet presAssocID="{BE488009-A334-2D4E-8EC4-A71113E8F746}" presName="connectorText" presStyleLbl="sibTrans2D1" presStyleIdx="4" presStyleCnt="5"/>
      <dgm:spPr/>
    </dgm:pt>
    <dgm:pt modelId="{CB542911-E1E9-2F4E-943E-C32CC77EC394}" type="pres">
      <dgm:prSet presAssocID="{03376554-1766-0A42-88D3-D3C24B6CB568}" presName="node" presStyleLbl="node1" presStyleIdx="4" presStyleCnt="5" custScaleX="105972" custScaleY="105744">
        <dgm:presLayoutVars>
          <dgm:bulletEnabled val="1"/>
        </dgm:presLayoutVars>
      </dgm:prSet>
      <dgm:spPr/>
    </dgm:pt>
  </dgm:ptLst>
  <dgm:cxnLst>
    <dgm:cxn modelId="{1D4F500E-4366-8F44-B728-340336D2A50B}" type="presOf" srcId="{1C615001-949E-D242-B420-FD389BCF1E24}" destId="{6B2BBD88-0B9D-4B4D-8458-30F002BB4FFB}" srcOrd="1" destOrd="0" presId="urn:microsoft.com/office/officeart/2005/8/layout/radial5"/>
    <dgm:cxn modelId="{3489E515-2661-624B-9C51-D1388D1A6F29}" type="presOf" srcId="{9CFDA345-88AE-1E48-89E7-8DB18A8379F1}" destId="{9FAB9D40-D11C-4348-9F1C-48D64031A9B7}" srcOrd="0" destOrd="0" presId="urn:microsoft.com/office/officeart/2005/8/layout/radial5"/>
    <dgm:cxn modelId="{F2A71E24-1A2E-2E41-9415-0998927AB805}" type="presOf" srcId="{BE488009-A334-2D4E-8EC4-A71113E8F746}" destId="{3CADFBC3-59FA-134B-BD83-AAD514655508}" srcOrd="1" destOrd="0" presId="urn:microsoft.com/office/officeart/2005/8/layout/radial5"/>
    <dgm:cxn modelId="{0FB3F624-4350-9941-A3A9-29EFDBC646E7}" srcId="{491F52BA-06CD-554E-B804-CD782B2E5BFD}" destId="{7882AB63-20A4-4540-97EE-75E133A71B10}" srcOrd="1" destOrd="0" parTransId="{00A6E01B-9550-3E47-A067-68347A789DE8}" sibTransId="{C84DD330-67C2-6848-98AB-23457FE18803}"/>
    <dgm:cxn modelId="{35335826-6D4B-5C4D-81C7-5E16FAA97E26}" type="presOf" srcId="{26AFA56F-6448-0948-9BCD-6AB42740198D}" destId="{AC3EC130-7510-3340-AB95-422403EB077B}" srcOrd="0" destOrd="0" presId="urn:microsoft.com/office/officeart/2005/8/layout/radial5"/>
    <dgm:cxn modelId="{1568822F-079F-884B-B5A9-C27D6D49160A}" type="presOf" srcId="{F49C5DBC-B2E2-BD4C-A435-C2063E64CA2A}" destId="{2B1AFA9F-39FF-6046-88FF-94938E7E7D2C}" srcOrd="0" destOrd="0" presId="urn:microsoft.com/office/officeart/2005/8/layout/radial5"/>
    <dgm:cxn modelId="{21E1015F-1303-BD47-AA11-A7641D25B8C3}" type="presOf" srcId="{5A18CBE4-7448-354D-9741-1DC92572D16D}" destId="{8CCBE2B3-F97E-DF42-BF3F-882B70FE9F54}" srcOrd="1" destOrd="0" presId="urn:microsoft.com/office/officeart/2005/8/layout/radial5"/>
    <dgm:cxn modelId="{10878960-3658-2D45-BCD7-24817B70F117}" srcId="{C42EDC9F-0D40-D642-ACBD-7C828ED3F3C6}" destId="{491F52BA-06CD-554E-B804-CD782B2E5BFD}" srcOrd="0" destOrd="0" parTransId="{6FC3A141-0804-9648-BD57-2DB2C6C27023}" sibTransId="{E4243A9F-D8D0-4941-9A19-4D0A080D7D53}"/>
    <dgm:cxn modelId="{230AFB6A-89B9-7A41-8080-BAF3FF6DE45E}" type="presOf" srcId="{00A6E01B-9550-3E47-A067-68347A789DE8}" destId="{12BAF768-0951-2347-BD9D-57F2A3D9DADB}" srcOrd="0" destOrd="0" presId="urn:microsoft.com/office/officeart/2005/8/layout/radial5"/>
    <dgm:cxn modelId="{9C4D124B-0D9E-5241-A5C3-EC5663454426}" type="presOf" srcId="{5A18CBE4-7448-354D-9741-1DC92572D16D}" destId="{78F1E04A-8A51-9649-A406-822883D58F1C}" srcOrd="0" destOrd="0" presId="urn:microsoft.com/office/officeart/2005/8/layout/radial5"/>
    <dgm:cxn modelId="{C6471672-298E-D34C-B925-4BA0A8902686}" srcId="{491F52BA-06CD-554E-B804-CD782B2E5BFD}" destId="{9CFDA345-88AE-1E48-89E7-8DB18A8379F1}" srcOrd="2" destOrd="0" parTransId="{5A18CBE4-7448-354D-9741-1DC92572D16D}" sibTransId="{085F8ECF-F2CA-0747-97C7-5D0619C8588C}"/>
    <dgm:cxn modelId="{06277755-FD96-5649-8B3B-7DC54639AD61}" type="presOf" srcId="{7882AB63-20A4-4540-97EE-75E133A71B10}" destId="{45923F00-83D2-6343-A5BA-01F2B8906E3B}" srcOrd="0" destOrd="0" presId="urn:microsoft.com/office/officeart/2005/8/layout/radial5"/>
    <dgm:cxn modelId="{D85AAD8B-9498-5144-B63E-A458CF5E45CA}" type="presOf" srcId="{03376554-1766-0A42-88D3-D3C24B6CB568}" destId="{CB542911-E1E9-2F4E-943E-C32CC77EC394}" srcOrd="0" destOrd="0" presId="urn:microsoft.com/office/officeart/2005/8/layout/radial5"/>
    <dgm:cxn modelId="{14367A91-9574-7A45-917A-B9073CFA70D4}" type="presOf" srcId="{00A6E01B-9550-3E47-A067-68347A789DE8}" destId="{E9052420-6C65-6F4D-BEA0-DEB60474FEFF}" srcOrd="1" destOrd="0" presId="urn:microsoft.com/office/officeart/2005/8/layout/radial5"/>
    <dgm:cxn modelId="{40DB089C-5485-B94F-9157-829AA17BF6FA}" type="presOf" srcId="{1C615001-949E-D242-B420-FD389BCF1E24}" destId="{C010FA3C-9F19-374C-80D3-91274B22436D}" srcOrd="0" destOrd="0" presId="urn:microsoft.com/office/officeart/2005/8/layout/radial5"/>
    <dgm:cxn modelId="{94F5E7A2-7DEF-9143-8AB2-21DF7DA030E3}" type="presOf" srcId="{BE488009-A334-2D4E-8EC4-A71113E8F746}" destId="{2F532A12-6604-A040-A720-89FDF24AB4A3}" srcOrd="0" destOrd="0" presId="urn:microsoft.com/office/officeart/2005/8/layout/radial5"/>
    <dgm:cxn modelId="{0491C9AA-8C86-7848-BE47-5A26700DD25E}" srcId="{491F52BA-06CD-554E-B804-CD782B2E5BFD}" destId="{26AFA56F-6448-0948-9BCD-6AB42740198D}" srcOrd="0" destOrd="0" parTransId="{16B7A8E8-15DC-A348-8008-BA3DB77DFD80}" sibTransId="{374FA550-E7CA-B847-88E0-4802E290B44A}"/>
    <dgm:cxn modelId="{E2FBB6AE-00D1-334F-AC39-AA9328DF9DD0}" type="presOf" srcId="{C42EDC9F-0D40-D642-ACBD-7C828ED3F3C6}" destId="{5223F7B2-6818-CC40-84E9-08A96E4946DA}" srcOrd="0" destOrd="0" presId="urn:microsoft.com/office/officeart/2005/8/layout/radial5"/>
    <dgm:cxn modelId="{E24F3EC3-BE72-BF4D-BE5F-2B92952604CB}" type="presOf" srcId="{16B7A8E8-15DC-A348-8008-BA3DB77DFD80}" destId="{39AC905D-7796-1944-A697-4670A1F28120}" srcOrd="1" destOrd="0" presId="urn:microsoft.com/office/officeart/2005/8/layout/radial5"/>
    <dgm:cxn modelId="{634398C6-37AE-5541-97D3-FCEEAC2F38EB}" type="presOf" srcId="{16B7A8E8-15DC-A348-8008-BA3DB77DFD80}" destId="{3EAED507-CA19-6D4A-BB78-834260B05680}" srcOrd="0" destOrd="0" presId="urn:microsoft.com/office/officeart/2005/8/layout/radial5"/>
    <dgm:cxn modelId="{33FB3AE0-5503-9F43-9799-02256164AAD7}" type="presOf" srcId="{491F52BA-06CD-554E-B804-CD782B2E5BFD}" destId="{5FF0371D-8BC9-594A-BC43-A2FA3386D7DF}" srcOrd="0" destOrd="0" presId="urn:microsoft.com/office/officeart/2005/8/layout/radial5"/>
    <dgm:cxn modelId="{BC2665F6-F1A5-8041-919D-4CDC16FF9D62}" srcId="{491F52BA-06CD-554E-B804-CD782B2E5BFD}" destId="{F49C5DBC-B2E2-BD4C-A435-C2063E64CA2A}" srcOrd="3" destOrd="0" parTransId="{1C615001-949E-D242-B420-FD389BCF1E24}" sibTransId="{B027E7C7-BE93-AC49-89F0-97E8CF6FFC79}"/>
    <dgm:cxn modelId="{7581B3F9-0EC0-0843-A22A-537DAD93FD33}" srcId="{491F52BA-06CD-554E-B804-CD782B2E5BFD}" destId="{03376554-1766-0A42-88D3-D3C24B6CB568}" srcOrd="4" destOrd="0" parTransId="{BE488009-A334-2D4E-8EC4-A71113E8F746}" sibTransId="{DEAB1FE1-85EC-DB4A-AACB-4449FBB25AF3}"/>
    <dgm:cxn modelId="{A55B5422-94CE-0346-A6FC-0387A76C7BCA}" type="presParOf" srcId="{5223F7B2-6818-CC40-84E9-08A96E4946DA}" destId="{5FF0371D-8BC9-594A-BC43-A2FA3386D7DF}" srcOrd="0" destOrd="0" presId="urn:microsoft.com/office/officeart/2005/8/layout/radial5"/>
    <dgm:cxn modelId="{83CB12DB-6513-CF4A-B066-FB6DF4863155}" type="presParOf" srcId="{5223F7B2-6818-CC40-84E9-08A96E4946DA}" destId="{3EAED507-CA19-6D4A-BB78-834260B05680}" srcOrd="1" destOrd="0" presId="urn:microsoft.com/office/officeart/2005/8/layout/radial5"/>
    <dgm:cxn modelId="{9AA5DCCD-7ECF-284C-9B30-C2A0F19E6DC6}" type="presParOf" srcId="{3EAED507-CA19-6D4A-BB78-834260B05680}" destId="{39AC905D-7796-1944-A697-4670A1F28120}" srcOrd="0" destOrd="0" presId="urn:microsoft.com/office/officeart/2005/8/layout/radial5"/>
    <dgm:cxn modelId="{BE3A5199-C0CD-5B43-97D4-2D077FBFE72F}" type="presParOf" srcId="{5223F7B2-6818-CC40-84E9-08A96E4946DA}" destId="{AC3EC130-7510-3340-AB95-422403EB077B}" srcOrd="2" destOrd="0" presId="urn:microsoft.com/office/officeart/2005/8/layout/radial5"/>
    <dgm:cxn modelId="{A876FDA3-9DF7-764F-8BC1-EEBAF2F64882}" type="presParOf" srcId="{5223F7B2-6818-CC40-84E9-08A96E4946DA}" destId="{12BAF768-0951-2347-BD9D-57F2A3D9DADB}" srcOrd="3" destOrd="0" presId="urn:microsoft.com/office/officeart/2005/8/layout/radial5"/>
    <dgm:cxn modelId="{635EE7B2-B90B-2042-9952-D96E947419F3}" type="presParOf" srcId="{12BAF768-0951-2347-BD9D-57F2A3D9DADB}" destId="{E9052420-6C65-6F4D-BEA0-DEB60474FEFF}" srcOrd="0" destOrd="0" presId="urn:microsoft.com/office/officeart/2005/8/layout/radial5"/>
    <dgm:cxn modelId="{9329A432-5257-D845-9A6A-764144923513}" type="presParOf" srcId="{5223F7B2-6818-CC40-84E9-08A96E4946DA}" destId="{45923F00-83D2-6343-A5BA-01F2B8906E3B}" srcOrd="4" destOrd="0" presId="urn:microsoft.com/office/officeart/2005/8/layout/radial5"/>
    <dgm:cxn modelId="{FB35A687-EFF1-8049-96F1-62AE65C5C04C}" type="presParOf" srcId="{5223F7B2-6818-CC40-84E9-08A96E4946DA}" destId="{78F1E04A-8A51-9649-A406-822883D58F1C}" srcOrd="5" destOrd="0" presId="urn:microsoft.com/office/officeart/2005/8/layout/radial5"/>
    <dgm:cxn modelId="{81BF3B5C-B5C6-9945-A4C1-56449F17E6D2}" type="presParOf" srcId="{78F1E04A-8A51-9649-A406-822883D58F1C}" destId="{8CCBE2B3-F97E-DF42-BF3F-882B70FE9F54}" srcOrd="0" destOrd="0" presId="urn:microsoft.com/office/officeart/2005/8/layout/radial5"/>
    <dgm:cxn modelId="{1EA78F52-B85E-554A-940B-BF7E585ED15F}" type="presParOf" srcId="{5223F7B2-6818-CC40-84E9-08A96E4946DA}" destId="{9FAB9D40-D11C-4348-9F1C-48D64031A9B7}" srcOrd="6" destOrd="0" presId="urn:microsoft.com/office/officeart/2005/8/layout/radial5"/>
    <dgm:cxn modelId="{FD2D03BE-F912-C94E-A998-BAECE2E30D47}" type="presParOf" srcId="{5223F7B2-6818-CC40-84E9-08A96E4946DA}" destId="{C010FA3C-9F19-374C-80D3-91274B22436D}" srcOrd="7" destOrd="0" presId="urn:microsoft.com/office/officeart/2005/8/layout/radial5"/>
    <dgm:cxn modelId="{23F867F5-160B-3D41-B70A-5D542E187F12}" type="presParOf" srcId="{C010FA3C-9F19-374C-80D3-91274B22436D}" destId="{6B2BBD88-0B9D-4B4D-8458-30F002BB4FFB}" srcOrd="0" destOrd="0" presId="urn:microsoft.com/office/officeart/2005/8/layout/radial5"/>
    <dgm:cxn modelId="{2E5AB35C-465D-BF44-9A48-29FF62E0EF9B}" type="presParOf" srcId="{5223F7B2-6818-CC40-84E9-08A96E4946DA}" destId="{2B1AFA9F-39FF-6046-88FF-94938E7E7D2C}" srcOrd="8" destOrd="0" presId="urn:microsoft.com/office/officeart/2005/8/layout/radial5"/>
    <dgm:cxn modelId="{9A43DF2A-198F-BD4F-97A8-33667F5A281D}" type="presParOf" srcId="{5223F7B2-6818-CC40-84E9-08A96E4946DA}" destId="{2F532A12-6604-A040-A720-89FDF24AB4A3}" srcOrd="9" destOrd="0" presId="urn:microsoft.com/office/officeart/2005/8/layout/radial5"/>
    <dgm:cxn modelId="{2B5D18A5-BAA1-474F-84F8-06AB90846003}" type="presParOf" srcId="{2F532A12-6604-A040-A720-89FDF24AB4A3}" destId="{3CADFBC3-59FA-134B-BD83-AAD514655508}" srcOrd="0" destOrd="0" presId="urn:microsoft.com/office/officeart/2005/8/layout/radial5"/>
    <dgm:cxn modelId="{5C57714B-4828-534D-AB81-3F03B493E0F9}" type="presParOf" srcId="{5223F7B2-6818-CC40-84E9-08A96E4946DA}" destId="{CB542911-E1E9-2F4E-943E-C32CC77EC394}"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0371D-8BC9-594A-BC43-A2FA3386D7DF}">
      <dsp:nvSpPr>
        <dsp:cNvPr id="0" name=""/>
        <dsp:cNvSpPr/>
      </dsp:nvSpPr>
      <dsp:spPr>
        <a:xfrm>
          <a:off x="3088190" y="2395105"/>
          <a:ext cx="1327366" cy="1327366"/>
        </a:xfrm>
        <a:prstGeom prst="ellipse">
          <a:avLst/>
        </a:prstGeom>
        <a:solidFill>
          <a:srgbClr val="FFDD97"/>
        </a:solidFill>
        <a:ln w="38100" cap="flat" cmpd="sng" algn="ctr">
          <a:solidFill>
            <a:srgbClr val="CC99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Verdana" panose="020B0604030504040204" pitchFamily="34" charset="0"/>
              <a:ea typeface="Verdana" panose="020B0604030504040204" pitchFamily="34" charset="0"/>
              <a:cs typeface="Verdana" panose="020B0604030504040204" pitchFamily="34" charset="0"/>
            </a:rPr>
            <a:t>Examples</a:t>
          </a:r>
        </a:p>
      </dsp:txBody>
      <dsp:txXfrm>
        <a:off x="3282578" y="2589493"/>
        <a:ext cx="938590" cy="938590"/>
      </dsp:txXfrm>
    </dsp:sp>
    <dsp:sp modelId="{3EAED507-CA19-6D4A-BB78-834260B05680}">
      <dsp:nvSpPr>
        <dsp:cNvPr id="0" name=""/>
        <dsp:cNvSpPr/>
      </dsp:nvSpPr>
      <dsp:spPr>
        <a:xfrm rot="16200000">
          <a:off x="3557323" y="1765524"/>
          <a:ext cx="389100" cy="547035"/>
        </a:xfrm>
        <a:prstGeom prst="rightArrow">
          <a:avLst>
            <a:gd name="adj1" fmla="val 60000"/>
            <a:gd name="adj2" fmla="val 50000"/>
          </a:avLst>
        </a:prstGeom>
        <a:solidFill>
          <a:srgbClr val="FFDD97"/>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3615688" y="1933296"/>
        <a:ext cx="272370" cy="328221"/>
      </dsp:txXfrm>
    </dsp:sp>
    <dsp:sp modelId="{AC3EC130-7510-3340-AB95-422403EB077B}">
      <dsp:nvSpPr>
        <dsp:cNvPr id="0" name=""/>
        <dsp:cNvSpPr/>
      </dsp:nvSpPr>
      <dsp:spPr>
        <a:xfrm>
          <a:off x="2861009" y="-47647"/>
          <a:ext cx="1781727" cy="1708601"/>
        </a:xfrm>
        <a:prstGeom prst="ellipse">
          <a:avLst/>
        </a:prstGeom>
        <a:solidFill>
          <a:schemeClr val="lt1">
            <a:hueOff val="0"/>
            <a:satOff val="0"/>
            <a:lumOff val="0"/>
            <a:alphaOff val="0"/>
          </a:schemeClr>
        </a:solidFill>
        <a:ln w="38100" cap="flat" cmpd="sng" algn="ctr">
          <a:solidFill>
            <a:srgbClr val="CC9900"/>
          </a:solid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SzPts val="1000"/>
            <a:buFont typeface="Symbol" pitchFamily="2" charset="2"/>
            <a:buNone/>
          </a:pPr>
          <a:r>
            <a:rPr lang="en-GB" sz="1200" b="1" kern="1200" dirty="0">
              <a:latin typeface="Verdana" panose="020B0604030504040204" pitchFamily="34" charset="0"/>
              <a:ea typeface="Verdana" panose="020B0604030504040204" pitchFamily="34" charset="0"/>
              <a:cs typeface="Verdana" panose="020B0604030504040204" pitchFamily="34" charset="0"/>
            </a:rPr>
            <a:t>School-led provision delivered by school staff on a school site</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3121937" y="202572"/>
        <a:ext cx="1259871" cy="1208163"/>
      </dsp:txXfrm>
    </dsp:sp>
    <dsp:sp modelId="{12BAF768-0951-2347-BD9D-57F2A3D9DADB}">
      <dsp:nvSpPr>
        <dsp:cNvPr id="0" name=""/>
        <dsp:cNvSpPr/>
      </dsp:nvSpPr>
      <dsp:spPr>
        <a:xfrm rot="20520000">
          <a:off x="4530363" y="2467705"/>
          <a:ext cx="397750" cy="547035"/>
        </a:xfrm>
        <a:prstGeom prst="rightArrow">
          <a:avLst>
            <a:gd name="adj1" fmla="val 60000"/>
            <a:gd name="adj2" fmla="val 50000"/>
          </a:avLst>
        </a:prstGeom>
        <a:solidFill>
          <a:srgbClr val="FFDD97"/>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4533283" y="2595549"/>
        <a:ext cx="278425" cy="328221"/>
      </dsp:txXfrm>
    </dsp:sp>
    <dsp:sp modelId="{45923F00-83D2-6343-A5BA-01F2B8906E3B}">
      <dsp:nvSpPr>
        <dsp:cNvPr id="0" name=""/>
        <dsp:cNvSpPr/>
      </dsp:nvSpPr>
      <dsp:spPr>
        <a:xfrm>
          <a:off x="5056189" y="1521169"/>
          <a:ext cx="1675184" cy="1683341"/>
        </a:xfrm>
        <a:prstGeom prst="ellipse">
          <a:avLst/>
        </a:prstGeom>
        <a:solidFill>
          <a:schemeClr val="lt1">
            <a:hueOff val="0"/>
            <a:satOff val="0"/>
            <a:lumOff val="0"/>
            <a:alphaOff val="0"/>
          </a:schemeClr>
        </a:solidFill>
        <a:ln w="38100" cap="flat" cmpd="sng" algn="ctr">
          <a:solidFill>
            <a:srgbClr val="CC99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Verdana" panose="020B0604030504040204" pitchFamily="34" charset="0"/>
              <a:ea typeface="Verdana" panose="020B0604030504040204" pitchFamily="34" charset="0"/>
              <a:cs typeface="Verdana" panose="020B0604030504040204" pitchFamily="34" charset="0"/>
            </a:rPr>
            <a:t>Private provider-led provision, on or off school site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5301514" y="1767689"/>
        <a:ext cx="1184534" cy="1190301"/>
      </dsp:txXfrm>
    </dsp:sp>
    <dsp:sp modelId="{78F1E04A-8A51-9649-A406-822883D58F1C}">
      <dsp:nvSpPr>
        <dsp:cNvPr id="0" name=""/>
        <dsp:cNvSpPr/>
      </dsp:nvSpPr>
      <dsp:spPr>
        <a:xfrm rot="3240000">
          <a:off x="4156712" y="3610201"/>
          <a:ext cx="389017" cy="547035"/>
        </a:xfrm>
        <a:prstGeom prst="rightArrow">
          <a:avLst>
            <a:gd name="adj1" fmla="val 60000"/>
            <a:gd name="adj2" fmla="val 50000"/>
          </a:avLst>
        </a:prstGeom>
        <a:solidFill>
          <a:srgbClr val="FFDD97"/>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4180766" y="3672400"/>
        <a:ext cx="272312" cy="328221"/>
      </dsp:txXfrm>
    </dsp:sp>
    <dsp:sp modelId="{9FAB9D40-D11C-4348-9F1C-48D64031A9B7}">
      <dsp:nvSpPr>
        <dsp:cNvPr id="0" name=""/>
        <dsp:cNvSpPr/>
      </dsp:nvSpPr>
      <dsp:spPr>
        <a:xfrm>
          <a:off x="4209261" y="4032448"/>
          <a:ext cx="1732767" cy="1696711"/>
        </a:xfrm>
        <a:prstGeom prst="ellipse">
          <a:avLst/>
        </a:prstGeom>
        <a:solidFill>
          <a:schemeClr val="lt1">
            <a:hueOff val="0"/>
            <a:satOff val="0"/>
            <a:lumOff val="0"/>
            <a:alphaOff val="0"/>
          </a:schemeClr>
        </a:solidFill>
        <a:ln w="38100" cap="flat" cmpd="sng" algn="ctr">
          <a:solidFill>
            <a:srgbClr val="CC99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SzPts val="1000"/>
            <a:buFont typeface="Symbol" pitchFamily="2" charset="2"/>
            <a:buNone/>
          </a:pPr>
          <a:r>
            <a:rPr lang="en-GB" sz="1200" b="1" kern="1200" dirty="0">
              <a:latin typeface="Verdana" panose="020B0604030504040204" pitchFamily="34" charset="0"/>
              <a:ea typeface="Verdana" panose="020B0604030504040204" pitchFamily="34" charset="0"/>
              <a:cs typeface="Verdana" panose="020B0604030504040204" pitchFamily="34" charset="0"/>
            </a:rPr>
            <a:t>Community</a:t>
          </a:r>
        </a:p>
        <a:p>
          <a:pPr marL="0" lvl="0" indent="0" algn="ctr" defTabSz="533400">
            <a:lnSpc>
              <a:spcPct val="90000"/>
            </a:lnSpc>
            <a:spcBef>
              <a:spcPct val="0"/>
            </a:spcBef>
            <a:spcAft>
              <a:spcPct val="35000"/>
            </a:spcAft>
            <a:buSzPts val="1000"/>
            <a:buFont typeface="Symbol" pitchFamily="2" charset="2"/>
            <a:buNone/>
          </a:pPr>
          <a:r>
            <a:rPr lang="en-GB" sz="1200" b="1" kern="1200" dirty="0">
              <a:latin typeface="Verdana" panose="020B0604030504040204" pitchFamily="34" charset="0"/>
              <a:ea typeface="Verdana" panose="020B0604030504040204" pitchFamily="34" charset="0"/>
              <a:cs typeface="Verdana" panose="020B0604030504040204" pitchFamily="34" charset="0"/>
            </a:rPr>
            <a:t>cluster model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4463019" y="4280926"/>
        <a:ext cx="1225251" cy="1199755"/>
      </dsp:txXfrm>
    </dsp:sp>
    <dsp:sp modelId="{C010FA3C-9F19-374C-80D3-91274B22436D}">
      <dsp:nvSpPr>
        <dsp:cNvPr id="0" name=""/>
        <dsp:cNvSpPr/>
      </dsp:nvSpPr>
      <dsp:spPr>
        <a:xfrm rot="7560000">
          <a:off x="2962849" y="3606754"/>
          <a:ext cx="384361" cy="547035"/>
        </a:xfrm>
        <a:prstGeom prst="rightArrow">
          <a:avLst>
            <a:gd name="adj1" fmla="val 60000"/>
            <a:gd name="adj2" fmla="val 50000"/>
          </a:avLst>
        </a:prstGeom>
        <a:solidFill>
          <a:srgbClr val="FFDD97"/>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rot="10800000">
        <a:off x="3054391" y="3669518"/>
        <a:ext cx="269053" cy="328221"/>
      </dsp:txXfrm>
    </dsp:sp>
    <dsp:sp modelId="{2B1AFA9F-39FF-6046-88FF-94938E7E7D2C}">
      <dsp:nvSpPr>
        <dsp:cNvPr id="0" name=""/>
        <dsp:cNvSpPr/>
      </dsp:nvSpPr>
      <dsp:spPr>
        <a:xfrm>
          <a:off x="1549545" y="4025329"/>
          <a:ext cx="1757111" cy="1710950"/>
        </a:xfrm>
        <a:prstGeom prst="ellipse">
          <a:avLst/>
        </a:prstGeom>
        <a:solidFill>
          <a:schemeClr val="lt1">
            <a:hueOff val="0"/>
            <a:satOff val="0"/>
            <a:lumOff val="0"/>
            <a:alphaOff val="0"/>
          </a:schemeClr>
        </a:solidFill>
        <a:ln w="38100" cap="flat" cmpd="sng" algn="ctr">
          <a:solidFill>
            <a:srgbClr val="CC99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SzPts val="1000"/>
            <a:buFont typeface="Symbol" pitchFamily="2" charset="2"/>
            <a:buNone/>
          </a:pPr>
          <a:r>
            <a:rPr lang="en-GB" sz="1200" b="1" kern="1200" dirty="0">
              <a:latin typeface="Verdana" panose="020B0604030504040204" pitchFamily="34" charset="0"/>
              <a:ea typeface="Verdana" panose="020B0604030504040204" pitchFamily="34" charset="0"/>
              <a:cs typeface="Verdana" panose="020B0604030504040204" pitchFamily="34" charset="0"/>
            </a:rPr>
            <a:t>Childminders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06868" y="4275892"/>
        <a:ext cx="1242465" cy="1209824"/>
      </dsp:txXfrm>
    </dsp:sp>
    <dsp:sp modelId="{2F532A12-6604-A040-A720-89FDF24AB4A3}">
      <dsp:nvSpPr>
        <dsp:cNvPr id="0" name=""/>
        <dsp:cNvSpPr/>
      </dsp:nvSpPr>
      <dsp:spPr>
        <a:xfrm rot="11880000">
          <a:off x="2586056" y="2469856"/>
          <a:ext cx="390144" cy="547035"/>
        </a:xfrm>
        <a:prstGeom prst="rightArrow">
          <a:avLst>
            <a:gd name="adj1" fmla="val 60000"/>
            <a:gd name="adj2" fmla="val 50000"/>
          </a:avLst>
        </a:prstGeom>
        <a:solidFill>
          <a:srgbClr val="FFDD97"/>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rot="10800000">
        <a:off x="2700235" y="2597347"/>
        <a:ext cx="273101" cy="328221"/>
      </dsp:txXfrm>
    </dsp:sp>
    <dsp:sp modelId="{CB542911-E1E9-2F4E-943E-C32CC77EC394}">
      <dsp:nvSpPr>
        <dsp:cNvPr id="0" name=""/>
        <dsp:cNvSpPr/>
      </dsp:nvSpPr>
      <dsp:spPr>
        <a:xfrm>
          <a:off x="757458" y="1512167"/>
          <a:ext cx="1705013" cy="1701345"/>
        </a:xfrm>
        <a:prstGeom prst="ellipse">
          <a:avLst/>
        </a:prstGeom>
        <a:solidFill>
          <a:schemeClr val="lt1">
            <a:hueOff val="0"/>
            <a:satOff val="0"/>
            <a:lumOff val="0"/>
            <a:alphaOff val="0"/>
          </a:schemeClr>
        </a:solidFill>
        <a:ln w="38100" cap="flat" cmpd="sng" algn="ctr">
          <a:solidFill>
            <a:srgbClr val="CC99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SzPts val="1000"/>
            <a:buFont typeface="Symbol" pitchFamily="2" charset="2"/>
            <a:buNone/>
          </a:pPr>
          <a:r>
            <a:rPr lang="en-GB" sz="1200" b="1" kern="1200" dirty="0">
              <a:latin typeface="Verdana" panose="020B0604030504040204" pitchFamily="34" charset="0"/>
              <a:ea typeface="Verdana" panose="020B0604030504040204" pitchFamily="34" charset="0"/>
              <a:cs typeface="Verdana" panose="020B0604030504040204" pitchFamily="34" charset="0"/>
            </a:rPr>
            <a:t>Early Years Providers</a:t>
          </a:r>
        </a:p>
      </dsp:txBody>
      <dsp:txXfrm>
        <a:off x="1007151" y="1761323"/>
        <a:ext cx="1205627" cy="12030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0B726A6-45DA-4375-9EB7-131A7126C9F6}"/>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5" name="Rectangle 3">
            <a:extLst>
              <a:ext uri="{FF2B5EF4-FFF2-40B4-BE49-F238E27FC236}">
                <a16:creationId xmlns:a16="http://schemas.microsoft.com/office/drawing/2014/main" id="{517CCF12-689F-431F-9EBD-8B438FDC6683}"/>
              </a:ext>
            </a:extLst>
          </p:cNvPr>
          <p:cNvSpPr>
            <a:spLocks noGrp="1" noChangeArrowheads="1"/>
          </p:cNvSpPr>
          <p:nvPr>
            <p:ph type="dt" sz="quarter"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dirty="0"/>
          </a:p>
        </p:txBody>
      </p:sp>
      <p:sp>
        <p:nvSpPr>
          <p:cNvPr id="74756" name="Rectangle 4">
            <a:extLst>
              <a:ext uri="{FF2B5EF4-FFF2-40B4-BE49-F238E27FC236}">
                <a16:creationId xmlns:a16="http://schemas.microsoft.com/office/drawing/2014/main" id="{CAFC6017-2D0F-4E8A-B403-25F6877BFD20}"/>
              </a:ext>
            </a:extLst>
          </p:cNvPr>
          <p:cNvSpPr>
            <a:spLocks noGrp="1" noChangeArrowheads="1"/>
          </p:cNvSpPr>
          <p:nvPr>
            <p:ph type="ftr" sz="quarter" idx="2"/>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7" name="Rectangle 5">
            <a:extLst>
              <a:ext uri="{FF2B5EF4-FFF2-40B4-BE49-F238E27FC236}">
                <a16:creationId xmlns:a16="http://schemas.microsoft.com/office/drawing/2014/main" id="{6EB1CAA4-9FA2-44BA-B114-A8493F6EDEF7}"/>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E9826963-7EEC-43A4-8AE5-2A232D481689}" type="slidenum">
              <a:rPr lang="en-GB" altLang="x-none"/>
              <a:pPr>
                <a:defRPr/>
              </a:pPr>
              <a:t>‹#›</a:t>
            </a:fld>
            <a:endParaRPr lang="en-GB" altLang="x-non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B89D6E-67DF-40E4-9D65-DFDCC133006D}"/>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099" name="Rectangle 3">
            <a:extLst>
              <a:ext uri="{FF2B5EF4-FFF2-40B4-BE49-F238E27FC236}">
                <a16:creationId xmlns:a16="http://schemas.microsoft.com/office/drawing/2014/main" id="{115F8D9A-1EFC-4FF9-B703-280409A4EE3E}"/>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2052" name="Rectangle 4">
            <a:extLst>
              <a:ext uri="{FF2B5EF4-FFF2-40B4-BE49-F238E27FC236}">
                <a16:creationId xmlns:a16="http://schemas.microsoft.com/office/drawing/2014/main" id="{0367DC61-A36A-474D-ACB0-143D5CA16FF5}"/>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2452EE9-5FC1-4BA6-8B84-3B7410E6D72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775742F2-2912-44AF-A863-DBC6FD8C03C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103" name="Rectangle 7">
            <a:extLst>
              <a:ext uri="{FF2B5EF4-FFF2-40B4-BE49-F238E27FC236}">
                <a16:creationId xmlns:a16="http://schemas.microsoft.com/office/drawing/2014/main" id="{19B09214-4A99-41C7-A3C4-CEE418EB2E9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ea typeface="ＭＳ Ｐゴシック" charset="-128"/>
              </a:defRPr>
            </a:lvl1pPr>
          </a:lstStyle>
          <a:p>
            <a:pPr>
              <a:defRPr/>
            </a:pPr>
            <a:fld id="{C7134D5C-38B9-41F1-B66E-F5E46EDD8EE7}" type="slidenum">
              <a:rPr lang="en-GB" altLang="x-none"/>
              <a:pPr>
                <a:defRPr/>
              </a:pPr>
              <a:t>‹#›</a:t>
            </a:fld>
            <a:endParaRPr lang="en-GB" altLang="x-non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DAAA6A0F-C73A-41F9-9318-9E46DE8F33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A9F1DB3-7A3C-4133-8E76-EE0D787E9669}" type="slidenum">
              <a:rPr lang="en-GB" altLang="en-US" smtClean="0"/>
              <a:pPr>
                <a:spcBef>
                  <a:spcPct val="0"/>
                </a:spcBef>
              </a:pPr>
              <a:t>2</a:t>
            </a:fld>
            <a:endParaRPr lang="en-GB" altLang="en-US" dirty="0"/>
          </a:p>
        </p:txBody>
      </p:sp>
      <p:sp>
        <p:nvSpPr>
          <p:cNvPr id="5122" name="Rectangle 2">
            <a:extLst>
              <a:ext uri="{FF2B5EF4-FFF2-40B4-BE49-F238E27FC236}">
                <a16:creationId xmlns:a16="http://schemas.microsoft.com/office/drawing/2014/main" id="{00EFEA11-AF90-41E9-BB58-BAF61AE2909F}"/>
              </a:ext>
            </a:extLst>
          </p:cNvPr>
          <p:cNvSpPr>
            <a:spLocks noGrp="1" noRot="1" noChangeAspect="1" noChangeArrowheads="1" noTextEdit="1"/>
          </p:cNvSpPr>
          <p:nvPr>
            <p:ph type="sldImg"/>
          </p:nvPr>
        </p:nvSpPr>
        <p:spPr>
          <a:xfrm>
            <a:off x="1004888" y="685800"/>
            <a:ext cx="4848225" cy="3430588"/>
          </a:xfrm>
          <a:ln/>
        </p:spPr>
      </p:sp>
      <p:sp>
        <p:nvSpPr>
          <p:cNvPr id="5123" name="Rectangle 3">
            <a:extLst>
              <a:ext uri="{FF2B5EF4-FFF2-40B4-BE49-F238E27FC236}">
                <a16:creationId xmlns:a16="http://schemas.microsoft.com/office/drawing/2014/main" id="{4AA1EA1D-4AE0-40AB-B224-046F9570C277}"/>
              </a:ext>
            </a:extLst>
          </p:cNvPr>
          <p:cNvSpPr>
            <a:spLocks noGrp="1" noChangeArrowheads="1"/>
          </p:cNvSpPr>
          <p:nvPr>
            <p:ph type="body" idx="1"/>
          </p:nvPr>
        </p:nvSpPr>
        <p:spPr/>
        <p:txBody>
          <a:bodyPr/>
          <a:lstStyle/>
          <a:p>
            <a:pPr eaLnBrk="1" hangingPunct="1">
              <a:defRPr/>
            </a:pPr>
            <a:endParaRPr lang="en-US" sz="1000"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11</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02957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12</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83019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13</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87021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14</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63495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7">
            <a:extLst>
              <a:ext uri="{FF2B5EF4-FFF2-40B4-BE49-F238E27FC236}">
                <a16:creationId xmlns:a16="http://schemas.microsoft.com/office/drawing/2014/main" id="{96DF716B-E3AF-47D4-B529-F5D69FA4D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67E8099-3997-4339-ADCF-F414DBF802BD}" type="slidenum">
              <a:rPr lang="en-GB" altLang="en-US" smtClean="0"/>
              <a:pPr>
                <a:spcBef>
                  <a:spcPct val="0"/>
                </a:spcBef>
              </a:pPr>
              <a:t>3</a:t>
            </a:fld>
            <a:endParaRPr lang="en-GB" altLang="en-US" dirty="0"/>
          </a:p>
        </p:txBody>
      </p:sp>
      <p:sp>
        <p:nvSpPr>
          <p:cNvPr id="7170" name="Rectangle 2">
            <a:extLst>
              <a:ext uri="{FF2B5EF4-FFF2-40B4-BE49-F238E27FC236}">
                <a16:creationId xmlns:a16="http://schemas.microsoft.com/office/drawing/2014/main" id="{A8FCB846-C99D-444D-9E32-197BCAB68567}"/>
              </a:ext>
            </a:extLst>
          </p:cNvPr>
          <p:cNvSpPr>
            <a:spLocks noGrp="1" noRot="1" noChangeAspect="1" noChangeArrowheads="1" noTextEdit="1"/>
          </p:cNvSpPr>
          <p:nvPr>
            <p:ph type="sldImg"/>
          </p:nvPr>
        </p:nvSpPr>
        <p:spPr>
          <a:xfrm>
            <a:off x="1006475" y="685800"/>
            <a:ext cx="4845050" cy="3429000"/>
          </a:xfrm>
          <a:ln/>
        </p:spPr>
      </p:sp>
      <p:sp>
        <p:nvSpPr>
          <p:cNvPr id="92163" name="Rectangle 3">
            <a:extLst>
              <a:ext uri="{FF2B5EF4-FFF2-40B4-BE49-F238E27FC236}">
                <a16:creationId xmlns:a16="http://schemas.microsoft.com/office/drawing/2014/main" id="{F1DE2574-2A03-4D7C-9523-B1D9415763CA}"/>
              </a:ext>
            </a:extLst>
          </p:cNvPr>
          <p:cNvSpPr>
            <a:spLocks noGrp="1" noChangeArrowheads="1"/>
          </p:cNvSpPr>
          <p:nvPr>
            <p:ph type="body" idx="1"/>
          </p:nvPr>
        </p:nvSpPr>
        <p:spPr/>
        <p:txBody>
          <a:bodyPr/>
          <a:lstStyle/>
          <a:p>
            <a:pPr eaLnBrk="1" hangingPunct="1">
              <a:buFontTx/>
              <a:buChar char="•"/>
              <a:defRPr/>
            </a:pPr>
            <a:endParaRPr lang="en-GB" dirty="0">
              <a:latin typeface="Arial" charset="0"/>
              <a:cs typeface="+mn-cs"/>
            </a:endParaRPr>
          </a:p>
          <a:p>
            <a:pPr eaLnBrk="1" hangingPunct="1">
              <a:defRPr/>
            </a:pPr>
            <a:endParaRPr lang="en-GB" dirty="0">
              <a:latin typeface="Arial" charset="0"/>
              <a:cs typeface="+mn-cs"/>
            </a:endParaRPr>
          </a:p>
        </p:txBody>
      </p:sp>
      <p:sp>
        <p:nvSpPr>
          <p:cNvPr id="7172" name="Rectangle 4">
            <a:extLst>
              <a:ext uri="{FF2B5EF4-FFF2-40B4-BE49-F238E27FC236}">
                <a16:creationId xmlns:a16="http://schemas.microsoft.com/office/drawing/2014/main" id="{0AA71F0A-2C72-407E-B738-44D26CE49720}"/>
              </a:ext>
            </a:extLst>
          </p:cNvPr>
          <p:cNvSpPr>
            <a:spLocks noChangeArrowheads="1"/>
          </p:cNvSpPr>
          <p:nvPr/>
        </p:nvSpPr>
        <p:spPr bwMode="auto">
          <a:xfrm>
            <a:off x="1219200" y="4495800"/>
            <a:ext cx="339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GB" altLang="en-US" b="0" dirty="0">
                <a:latin typeface="Arial" panose="020B0604020202020204" pitchFamily="34" charset="0"/>
              </a:rPr>
              <a:t>£368.9M net budget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7">
            <a:extLst>
              <a:ext uri="{FF2B5EF4-FFF2-40B4-BE49-F238E27FC236}">
                <a16:creationId xmlns:a16="http://schemas.microsoft.com/office/drawing/2014/main" id="{96DF716B-E3AF-47D4-B529-F5D69FA4D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67E8099-3997-4339-ADCF-F414DBF802BD}" type="slidenum">
              <a:rPr lang="en-GB" altLang="en-US" smtClean="0"/>
              <a:pPr>
                <a:spcBef>
                  <a:spcPct val="0"/>
                </a:spcBef>
              </a:pPr>
              <a:t>4</a:t>
            </a:fld>
            <a:endParaRPr lang="en-GB" altLang="en-US" dirty="0"/>
          </a:p>
        </p:txBody>
      </p:sp>
      <p:sp>
        <p:nvSpPr>
          <p:cNvPr id="7170" name="Rectangle 2">
            <a:extLst>
              <a:ext uri="{FF2B5EF4-FFF2-40B4-BE49-F238E27FC236}">
                <a16:creationId xmlns:a16="http://schemas.microsoft.com/office/drawing/2014/main" id="{A8FCB846-C99D-444D-9E32-197BCAB68567}"/>
              </a:ext>
            </a:extLst>
          </p:cNvPr>
          <p:cNvSpPr>
            <a:spLocks noGrp="1" noRot="1" noChangeAspect="1" noChangeArrowheads="1" noTextEdit="1"/>
          </p:cNvSpPr>
          <p:nvPr>
            <p:ph type="sldImg"/>
          </p:nvPr>
        </p:nvSpPr>
        <p:spPr>
          <a:xfrm>
            <a:off x="1006475" y="685800"/>
            <a:ext cx="4845050" cy="3429000"/>
          </a:xfrm>
          <a:ln/>
        </p:spPr>
      </p:sp>
      <p:sp>
        <p:nvSpPr>
          <p:cNvPr id="92163" name="Rectangle 3">
            <a:extLst>
              <a:ext uri="{FF2B5EF4-FFF2-40B4-BE49-F238E27FC236}">
                <a16:creationId xmlns:a16="http://schemas.microsoft.com/office/drawing/2014/main" id="{F1DE2574-2A03-4D7C-9523-B1D9415763CA}"/>
              </a:ext>
            </a:extLst>
          </p:cNvPr>
          <p:cNvSpPr>
            <a:spLocks noGrp="1" noChangeArrowheads="1"/>
          </p:cNvSpPr>
          <p:nvPr>
            <p:ph type="body" idx="1"/>
          </p:nvPr>
        </p:nvSpPr>
        <p:spPr/>
        <p:txBody>
          <a:bodyPr/>
          <a:lstStyle/>
          <a:p>
            <a:pPr eaLnBrk="1" hangingPunct="1">
              <a:buFontTx/>
              <a:buChar char="•"/>
              <a:defRPr/>
            </a:pPr>
            <a:endParaRPr lang="en-GB" dirty="0">
              <a:latin typeface="Arial" charset="0"/>
              <a:cs typeface="+mn-cs"/>
            </a:endParaRPr>
          </a:p>
          <a:p>
            <a:pPr eaLnBrk="1" hangingPunct="1">
              <a:defRPr/>
            </a:pPr>
            <a:endParaRPr lang="en-GB" dirty="0">
              <a:latin typeface="Arial" charset="0"/>
              <a:cs typeface="+mn-cs"/>
            </a:endParaRPr>
          </a:p>
        </p:txBody>
      </p:sp>
      <p:sp>
        <p:nvSpPr>
          <p:cNvPr id="7172" name="Rectangle 4">
            <a:extLst>
              <a:ext uri="{FF2B5EF4-FFF2-40B4-BE49-F238E27FC236}">
                <a16:creationId xmlns:a16="http://schemas.microsoft.com/office/drawing/2014/main" id="{0AA71F0A-2C72-407E-B738-44D26CE49720}"/>
              </a:ext>
            </a:extLst>
          </p:cNvPr>
          <p:cNvSpPr>
            <a:spLocks noChangeArrowheads="1"/>
          </p:cNvSpPr>
          <p:nvPr/>
        </p:nvSpPr>
        <p:spPr bwMode="auto">
          <a:xfrm>
            <a:off x="1219200" y="4495800"/>
            <a:ext cx="339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GB" altLang="en-US" b="0" dirty="0">
                <a:latin typeface="Arial" panose="020B0604020202020204" pitchFamily="34" charset="0"/>
              </a:rPr>
              <a:t>£368.9M net budget</a:t>
            </a:r>
          </a:p>
        </p:txBody>
      </p:sp>
    </p:spTree>
    <p:extLst>
      <p:ext uri="{BB962C8B-B14F-4D97-AF65-F5344CB8AC3E}">
        <p14:creationId xmlns:p14="http://schemas.microsoft.com/office/powerpoint/2010/main" val="344731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5</a:t>
            </a:fld>
            <a:endParaRPr lang="en-US" altLang="en-US" dirty="0"/>
          </a:p>
        </p:txBody>
      </p:sp>
    </p:spTree>
    <p:extLst>
      <p:ext uri="{BB962C8B-B14F-4D97-AF65-F5344CB8AC3E}">
        <p14:creationId xmlns:p14="http://schemas.microsoft.com/office/powerpoint/2010/main" val="29718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6</a:t>
            </a:fld>
            <a:endParaRPr lang="en-US" altLang="en-US" dirty="0"/>
          </a:p>
        </p:txBody>
      </p:sp>
    </p:spTree>
    <p:extLst>
      <p:ext uri="{BB962C8B-B14F-4D97-AF65-F5344CB8AC3E}">
        <p14:creationId xmlns:p14="http://schemas.microsoft.com/office/powerpoint/2010/main" val="336805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7</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58204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8</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55467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9</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7717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10</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60998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603376" y="4286250"/>
            <a:ext cx="7481888" cy="1931988"/>
          </a:xfrm>
          <a:prstGeom prst="rect">
            <a:avLst/>
          </a:prstGeom>
        </p:spPr>
        <p:txBody>
          <a:bodyPr vert="horz"/>
          <a:lstStyle>
            <a:lvl1pPr marL="0" indent="0" algn="ctr">
              <a:buNone/>
              <a:defRPr/>
            </a:lvl1pPr>
            <a:lvl2pPr marL="457177" indent="0" algn="ctr">
              <a:buNone/>
              <a:defRPr/>
            </a:lvl2pPr>
            <a:lvl3pPr marL="914355" indent="0" algn="ctr">
              <a:buNone/>
              <a:defRPr/>
            </a:lvl3pPr>
            <a:lvl4pPr marL="1371532" indent="0" algn="ctr">
              <a:buNone/>
              <a:defRPr/>
            </a:lvl4pPr>
            <a:lvl5pPr marL="1828711" indent="0" algn="ctr">
              <a:buNone/>
              <a:defRPr/>
            </a:lvl5pPr>
            <a:lvl6pPr marL="2285888" indent="0" algn="ctr">
              <a:buNone/>
              <a:defRPr/>
            </a:lvl6pPr>
            <a:lvl7pPr marL="2743066" indent="0" algn="ctr">
              <a:buNone/>
              <a:defRPr/>
            </a:lvl7pPr>
            <a:lvl8pPr marL="3200243" indent="0" algn="ctr">
              <a:buNone/>
              <a:defRPr/>
            </a:lvl8pPr>
            <a:lvl9pPr marL="3657421" indent="0" algn="ctr">
              <a:buNone/>
              <a:defRPr/>
            </a:lvl9pPr>
          </a:lstStyle>
          <a:p>
            <a:r>
              <a:rPr lang="en-US"/>
              <a:t>Click to edit Master subtitle style</a:t>
            </a:r>
          </a:p>
        </p:txBody>
      </p:sp>
    </p:spTree>
    <p:extLst>
      <p:ext uri="{BB962C8B-B14F-4D97-AF65-F5344CB8AC3E}">
        <p14:creationId xmlns:p14="http://schemas.microsoft.com/office/powerpoint/2010/main" val="347105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534989" y="1765300"/>
            <a:ext cx="9618662" cy="499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46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5"/>
            <a:ext cx="2403475" cy="64531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9" y="303215"/>
            <a:ext cx="7062787" cy="64531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79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534989" y="1765300"/>
            <a:ext cx="9618662" cy="499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8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1" y="4859340"/>
            <a:ext cx="9085263" cy="15017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1" y="3205163"/>
            <a:ext cx="9085263" cy="1654175"/>
          </a:xfrm>
          <a:prstGeom prst="rect">
            <a:avLst/>
          </a:prstGeom>
        </p:spPr>
        <p:txBody>
          <a:bodyPr vert="horz" anchor="b"/>
          <a:lstStyle>
            <a:lvl1pPr marL="0" indent="0">
              <a:buNone/>
              <a:defRPr sz="2000"/>
            </a:lvl1pPr>
            <a:lvl2pPr marL="457177" indent="0">
              <a:buNone/>
              <a:defRPr sz="1800"/>
            </a:lvl2pPr>
            <a:lvl3pPr marL="914355" indent="0">
              <a:buNone/>
              <a:defRPr sz="1600"/>
            </a:lvl3pPr>
            <a:lvl4pPr marL="1371532" indent="0">
              <a:buNone/>
              <a:defRPr sz="1400"/>
            </a:lvl4pPr>
            <a:lvl5pPr marL="1828711" indent="0">
              <a:buNone/>
              <a:defRPr sz="1400"/>
            </a:lvl5pPr>
            <a:lvl6pPr marL="2285888" indent="0">
              <a:buNone/>
              <a:defRPr sz="1400"/>
            </a:lvl6pPr>
            <a:lvl7pPr marL="2743066" indent="0">
              <a:buNone/>
              <a:defRPr sz="1400"/>
            </a:lvl7pPr>
            <a:lvl8pPr marL="3200243" indent="0">
              <a:buNone/>
              <a:defRPr sz="1400"/>
            </a:lvl8pPr>
            <a:lvl9pPr marL="3657421" indent="0">
              <a:buNone/>
              <a:defRPr sz="1400"/>
            </a:lvl9pPr>
          </a:lstStyle>
          <a:p>
            <a:pPr lvl="0"/>
            <a:r>
              <a:rPr lang="en-US"/>
              <a:t>Click to edit Master text styles</a:t>
            </a:r>
          </a:p>
        </p:txBody>
      </p:sp>
    </p:spTree>
    <p:extLst>
      <p:ext uri="{BB962C8B-B14F-4D97-AF65-F5344CB8AC3E}">
        <p14:creationId xmlns:p14="http://schemas.microsoft.com/office/powerpoint/2010/main" val="34138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534989" y="1765300"/>
            <a:ext cx="4732337"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77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5"/>
            <a:ext cx="4722812"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5"/>
            <a:ext cx="4724400"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42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192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52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7"/>
            <a:ext cx="3516312" cy="1281113"/>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7"/>
            <a:ext cx="5975350" cy="64547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5362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5"/>
            <a:ext cx="6413500" cy="623887"/>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7"/>
            <a:ext cx="6413500" cy="4537075"/>
          </a:xfrm>
          <a:prstGeom prst="rect">
            <a:avLst/>
          </a:prstGeom>
        </p:spPr>
        <p:txBody>
          <a:bodyPr vert="horz"/>
          <a:lstStyle>
            <a:lvl1pPr marL="0" indent="0">
              <a:buNone/>
              <a:defRPr sz="3200"/>
            </a:lvl1pPr>
            <a:lvl2pPr marL="457177" indent="0">
              <a:buNone/>
              <a:defRPr sz="2800"/>
            </a:lvl2pPr>
            <a:lvl3pPr marL="914355" indent="0">
              <a:buNone/>
              <a:defRPr sz="2400"/>
            </a:lvl3pPr>
            <a:lvl4pPr marL="1371532" indent="0">
              <a:buNone/>
              <a:defRPr sz="2000"/>
            </a:lvl4pPr>
            <a:lvl5pPr marL="1828711" indent="0">
              <a:buNone/>
              <a:defRPr sz="2000"/>
            </a:lvl5pPr>
            <a:lvl6pPr marL="2285888" indent="0">
              <a:buNone/>
              <a:defRPr sz="2000"/>
            </a:lvl6pPr>
            <a:lvl7pPr marL="2743066" indent="0">
              <a:buNone/>
              <a:defRPr sz="2000"/>
            </a:lvl7pPr>
            <a:lvl8pPr marL="3200243" indent="0">
              <a:buNone/>
              <a:defRPr sz="2000"/>
            </a:lvl8pPr>
            <a:lvl9pPr marL="36574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095500" y="5918200"/>
            <a:ext cx="6413500" cy="889000"/>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307760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28650" rtl="0" eaLnBrk="1" fontAlgn="base" hangingPunct="1">
        <a:spcBef>
          <a:spcPct val="0"/>
        </a:spcBef>
        <a:spcAft>
          <a:spcPct val="0"/>
        </a:spcAft>
        <a:defRPr sz="4100">
          <a:solidFill>
            <a:schemeClr val="tx2"/>
          </a:solidFill>
          <a:latin typeface="+mj-lt"/>
          <a:ea typeface="+mj-ea"/>
          <a:cs typeface="ＭＳ Ｐゴシック" charset="0"/>
        </a:defRPr>
      </a:lvl1pPr>
      <a:lvl2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2pPr>
      <a:lvl3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3pPr>
      <a:lvl4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4pPr>
      <a:lvl5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5pPr>
      <a:lvl6pPr marL="457177" algn="ctr" defTabSz="1028650" rtl="0" eaLnBrk="1" fontAlgn="base" hangingPunct="1">
        <a:spcBef>
          <a:spcPct val="0"/>
        </a:spcBef>
        <a:spcAft>
          <a:spcPct val="0"/>
        </a:spcAft>
        <a:defRPr sz="4100">
          <a:solidFill>
            <a:schemeClr val="tx2"/>
          </a:solidFill>
          <a:latin typeface="Arial" charset="0"/>
          <a:ea typeface="ＭＳ Ｐゴシック" charset="0"/>
        </a:defRPr>
      </a:lvl6pPr>
      <a:lvl7pPr marL="914355" algn="ctr" defTabSz="1028650" rtl="0" eaLnBrk="1" fontAlgn="base" hangingPunct="1">
        <a:spcBef>
          <a:spcPct val="0"/>
        </a:spcBef>
        <a:spcAft>
          <a:spcPct val="0"/>
        </a:spcAft>
        <a:defRPr sz="4100">
          <a:solidFill>
            <a:schemeClr val="tx2"/>
          </a:solidFill>
          <a:latin typeface="Arial" charset="0"/>
          <a:ea typeface="ＭＳ Ｐゴシック" charset="0"/>
        </a:defRPr>
      </a:lvl7pPr>
      <a:lvl8pPr marL="1371532" algn="ctr" defTabSz="1028650" rtl="0" eaLnBrk="1" fontAlgn="base" hangingPunct="1">
        <a:spcBef>
          <a:spcPct val="0"/>
        </a:spcBef>
        <a:spcAft>
          <a:spcPct val="0"/>
        </a:spcAft>
        <a:defRPr sz="4100">
          <a:solidFill>
            <a:schemeClr val="tx2"/>
          </a:solidFill>
          <a:latin typeface="Arial" charset="0"/>
          <a:ea typeface="ＭＳ Ｐゴシック" charset="0"/>
        </a:defRPr>
      </a:lvl8pPr>
      <a:lvl9pPr marL="1828711" algn="ctr" defTabSz="1028650" rtl="0" eaLnBrk="1" fontAlgn="base" hangingPunct="1">
        <a:spcBef>
          <a:spcPct val="0"/>
        </a:spcBef>
        <a:spcAft>
          <a:spcPct val="0"/>
        </a:spcAft>
        <a:defRPr sz="4100">
          <a:solidFill>
            <a:schemeClr val="tx2"/>
          </a:solidFill>
          <a:latin typeface="Arial" charset="0"/>
          <a:ea typeface="ＭＳ Ｐゴシック" charset="0"/>
        </a:defRPr>
      </a:lvl9pPr>
    </p:titleStyle>
    <p:bodyStyle>
      <a:lvl1pPr marL="385744" indent="-385744" algn="l" defTabSz="1028650"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836572" indent="-322247" algn="l" defTabSz="1028650" rtl="0" eaLnBrk="1" fontAlgn="base" hangingPunct="1">
        <a:spcBef>
          <a:spcPct val="20000"/>
        </a:spcBef>
        <a:spcAft>
          <a:spcPct val="0"/>
        </a:spcAft>
        <a:buChar char="–"/>
        <a:defRPr sz="3200">
          <a:solidFill>
            <a:schemeClr val="tx1"/>
          </a:solidFill>
          <a:latin typeface="+mn-lt"/>
          <a:ea typeface="+mn-ea"/>
        </a:defRPr>
      </a:lvl2pPr>
      <a:lvl3pPr marL="1285812" indent="-257163" algn="l" defTabSz="1028650" rtl="0" eaLnBrk="1" fontAlgn="base" hangingPunct="1">
        <a:spcBef>
          <a:spcPct val="20000"/>
        </a:spcBef>
        <a:spcAft>
          <a:spcPct val="0"/>
        </a:spcAft>
        <a:buChar char="•"/>
        <a:defRPr sz="2700">
          <a:solidFill>
            <a:schemeClr val="tx1"/>
          </a:solidFill>
          <a:latin typeface="+mn-lt"/>
          <a:ea typeface="+mn-ea"/>
        </a:defRPr>
      </a:lvl3pPr>
      <a:lvl4pPr marL="1800137" indent="-257163" algn="l" defTabSz="1028650" rtl="0" eaLnBrk="1" fontAlgn="base" hangingPunct="1">
        <a:spcBef>
          <a:spcPct val="20000"/>
        </a:spcBef>
        <a:spcAft>
          <a:spcPct val="0"/>
        </a:spcAft>
        <a:buChar char="–"/>
        <a:defRPr sz="2300">
          <a:solidFill>
            <a:schemeClr val="tx1"/>
          </a:solidFill>
          <a:latin typeface="+mn-lt"/>
          <a:ea typeface="+mn-ea"/>
        </a:defRPr>
      </a:lvl4pPr>
      <a:lvl5pPr marL="2314461" indent="-257163" algn="l" defTabSz="1028650" rtl="0" eaLnBrk="1" fontAlgn="base" hangingPunct="1">
        <a:spcBef>
          <a:spcPct val="20000"/>
        </a:spcBef>
        <a:spcAft>
          <a:spcPct val="0"/>
        </a:spcAft>
        <a:buChar char="»"/>
        <a:defRPr sz="2300">
          <a:solidFill>
            <a:schemeClr val="tx1"/>
          </a:solidFill>
          <a:latin typeface="+mn-lt"/>
          <a:ea typeface="+mn-ea"/>
        </a:defRPr>
      </a:lvl5pPr>
      <a:lvl6pPr marL="2771640" indent="-257163" algn="l" defTabSz="1028650" rtl="0" eaLnBrk="1" fontAlgn="base" hangingPunct="1">
        <a:spcBef>
          <a:spcPct val="20000"/>
        </a:spcBef>
        <a:spcAft>
          <a:spcPct val="0"/>
        </a:spcAft>
        <a:buChar char="»"/>
        <a:defRPr sz="2300">
          <a:solidFill>
            <a:schemeClr val="tx1"/>
          </a:solidFill>
          <a:latin typeface="+mn-lt"/>
          <a:ea typeface="+mn-ea"/>
        </a:defRPr>
      </a:lvl6pPr>
      <a:lvl7pPr marL="3228817" indent="-257163" algn="l" defTabSz="1028650" rtl="0" eaLnBrk="1" fontAlgn="base" hangingPunct="1">
        <a:spcBef>
          <a:spcPct val="20000"/>
        </a:spcBef>
        <a:spcAft>
          <a:spcPct val="0"/>
        </a:spcAft>
        <a:buChar char="»"/>
        <a:defRPr sz="2300">
          <a:solidFill>
            <a:schemeClr val="tx1"/>
          </a:solidFill>
          <a:latin typeface="+mn-lt"/>
          <a:ea typeface="+mn-ea"/>
        </a:defRPr>
      </a:lvl7pPr>
      <a:lvl8pPr marL="3685994" indent="-257163" algn="l" defTabSz="1028650" rtl="0" eaLnBrk="1" fontAlgn="base" hangingPunct="1">
        <a:spcBef>
          <a:spcPct val="20000"/>
        </a:spcBef>
        <a:spcAft>
          <a:spcPct val="0"/>
        </a:spcAft>
        <a:buChar char="»"/>
        <a:defRPr sz="2300">
          <a:solidFill>
            <a:schemeClr val="tx1"/>
          </a:solidFill>
          <a:latin typeface="+mn-lt"/>
          <a:ea typeface="+mn-ea"/>
        </a:defRPr>
      </a:lvl8pPr>
      <a:lvl9pPr marL="4143172" indent="-257163" algn="l" defTabSz="1028650" rtl="0" eaLnBrk="1" fontAlgn="base" hangingPunct="1">
        <a:spcBef>
          <a:spcPct val="20000"/>
        </a:spcBef>
        <a:spcAft>
          <a:spcPct val="0"/>
        </a:spcAft>
        <a:buChar char="»"/>
        <a:defRPr sz="23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1" algn="l" defTabSz="457177" rtl="0" eaLnBrk="1" latinLnBrk="0" hangingPunct="1">
        <a:defRPr sz="1800" kern="1200">
          <a:solidFill>
            <a:schemeClr val="tx1"/>
          </a:solidFill>
          <a:latin typeface="+mn-lt"/>
          <a:ea typeface="+mn-ea"/>
          <a:cs typeface="+mn-cs"/>
        </a:defRPr>
      </a:lvl5pPr>
      <a:lvl6pPr marL="2285888" algn="l" defTabSz="457177" rtl="0" eaLnBrk="1" latinLnBrk="0" hangingPunct="1">
        <a:defRPr sz="1800" kern="1200">
          <a:solidFill>
            <a:schemeClr val="tx1"/>
          </a:solidFill>
          <a:latin typeface="+mn-lt"/>
          <a:ea typeface="+mn-ea"/>
          <a:cs typeface="+mn-cs"/>
        </a:defRPr>
      </a:lvl6pPr>
      <a:lvl7pPr marL="2743066" algn="l" defTabSz="457177" rtl="0" eaLnBrk="1" latinLnBrk="0" hangingPunct="1">
        <a:defRPr sz="1800" kern="1200">
          <a:solidFill>
            <a:schemeClr val="tx1"/>
          </a:solidFill>
          <a:latin typeface="+mn-lt"/>
          <a:ea typeface="+mn-ea"/>
          <a:cs typeface="+mn-cs"/>
        </a:defRPr>
      </a:lvl7pPr>
      <a:lvl8pPr marL="3200243" algn="l" defTabSz="457177" rtl="0" eaLnBrk="1" latinLnBrk="0" hangingPunct="1">
        <a:defRPr sz="1800" kern="1200">
          <a:solidFill>
            <a:schemeClr val="tx1"/>
          </a:solidFill>
          <a:latin typeface="+mn-lt"/>
          <a:ea typeface="+mn-ea"/>
          <a:cs typeface="+mn-cs"/>
        </a:defRPr>
      </a:lvl8pPr>
      <a:lvl9pPr marL="3657421"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rgaczcooperl@ealing.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gov.uk/guidance/sign-up-to-tax-free-childcare-if-youre-a-childcare-provider"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hildcarechoices.gov.uk/" TargetMode="External"/><Relationship Id="rId3" Type="http://schemas.openxmlformats.org/officeDocument/2006/relationships/hyperlink" Target="mailto:forgaczcooperl@ealing.gov.uk" TargetMode="External"/><Relationship Id="rId7" Type="http://schemas.openxmlformats.org/officeDocument/2006/relationships/hyperlink" Target="https://www.egfl.org.uk/services-children/early-years/business-and-early-years-fund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reillya@ealing.gov.uk" TargetMode="External"/><Relationship Id="rId5" Type="http://schemas.openxmlformats.org/officeDocument/2006/relationships/hyperlink" Target="mailto:kenib@ealing.gov.uk" TargetMode="External"/><Relationship Id="rId4" Type="http://schemas.openxmlformats.org/officeDocument/2006/relationships/hyperlink" Target="mailto:BJones@ealing.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5">
            <a:extLst>
              <a:ext uri="{FF2B5EF4-FFF2-40B4-BE49-F238E27FC236}">
                <a16:creationId xmlns:a16="http://schemas.microsoft.com/office/drawing/2014/main" id="{2E71A7AF-66A9-46B6-812D-5BFBEB67EEA6}"/>
              </a:ext>
              <a:ext uri="{C183D7F6-B498-43B3-948B-1728B52AA6E4}">
                <adec:decorative xmlns:adec="http://schemas.microsoft.com/office/drawing/2017/decorative" val="1"/>
              </a:ext>
            </a:extLst>
          </p:cNvPr>
          <p:cNvSpPr>
            <a:spLocks noChangeArrowheads="1"/>
          </p:cNvSpPr>
          <p:nvPr/>
        </p:nvSpPr>
        <p:spPr bwMode="auto">
          <a:xfrm>
            <a:off x="0" y="0"/>
            <a:ext cx="10688638" cy="6143174"/>
          </a:xfrm>
          <a:prstGeom prst="rect">
            <a:avLst/>
          </a:prstGeom>
          <a:solidFill>
            <a:srgbClr val="FFF7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4101" name="Rectangle 1">
            <a:extLst>
              <a:ext uri="{FF2B5EF4-FFF2-40B4-BE49-F238E27FC236}">
                <a16:creationId xmlns:a16="http://schemas.microsoft.com/office/drawing/2014/main" id="{5EDF0EAF-D60E-4731-90F9-A2D910D9C3B4}"/>
              </a:ext>
              <a:ext uri="{C183D7F6-B498-43B3-948B-1728B52AA6E4}">
                <adec:decorative xmlns:adec="http://schemas.microsoft.com/office/drawing/2017/decorative" val="1"/>
              </a:ext>
            </a:extLst>
          </p:cNvPr>
          <p:cNvSpPr>
            <a:spLocks noChangeArrowheads="1"/>
          </p:cNvSpPr>
          <p:nvPr/>
        </p:nvSpPr>
        <p:spPr bwMode="auto">
          <a:xfrm>
            <a:off x="0" y="5868989"/>
            <a:ext cx="10688638" cy="2524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itle 1">
            <a:extLst>
              <a:ext uri="{FF2B5EF4-FFF2-40B4-BE49-F238E27FC236}">
                <a16:creationId xmlns:a16="http://schemas.microsoft.com/office/drawing/2014/main" id="{05A84CBA-D20A-18E2-3BD4-C70CB0E3B6C1}"/>
              </a:ext>
            </a:extLst>
          </p:cNvPr>
          <p:cNvSpPr>
            <a:spLocks noGrp="1"/>
          </p:cNvSpPr>
          <p:nvPr>
            <p:ph type="ctrTitle"/>
          </p:nvPr>
        </p:nvSpPr>
        <p:spPr>
          <a:xfrm>
            <a:off x="197223" y="443954"/>
            <a:ext cx="10294192" cy="1620838"/>
          </a:xfrm>
        </p:spPr>
        <p:txBody>
          <a:bodyPr/>
          <a:lstStyle/>
          <a:p>
            <a:pPr algn="l"/>
            <a:r>
              <a:rPr lang="en-US" sz="4000" b="1" kern="1200" dirty="0">
                <a:solidFill>
                  <a:srgbClr val="000000"/>
                </a:solidFill>
                <a:latin typeface="Verdana" panose="020B0604030504040204" pitchFamily="34" charset="0"/>
                <a:ea typeface="ＭＳ Ｐゴシック" panose="020B0600070205080204" pitchFamily="34" charset="-128"/>
                <a:cs typeface="+mn-cs"/>
              </a:rPr>
              <a:t>National Wraparound Childcare programme 2023-2026</a:t>
            </a:r>
            <a:endParaRPr lang="en-GB" dirty="0"/>
          </a:p>
        </p:txBody>
      </p:sp>
      <p:sp>
        <p:nvSpPr>
          <p:cNvPr id="4100" name="TextBox 1">
            <a:extLst>
              <a:ext uri="{FF2B5EF4-FFF2-40B4-BE49-F238E27FC236}">
                <a16:creationId xmlns:a16="http://schemas.microsoft.com/office/drawing/2014/main" id="{6006DD6B-5F0D-4031-A6EB-D6257163B14F}"/>
              </a:ext>
            </a:extLst>
          </p:cNvPr>
          <p:cNvSpPr txBox="1">
            <a:spLocks noChangeArrowheads="1"/>
          </p:cNvSpPr>
          <p:nvPr/>
        </p:nvSpPr>
        <p:spPr bwMode="auto">
          <a:xfrm>
            <a:off x="251451" y="2201957"/>
            <a:ext cx="98813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3600" b="0" dirty="0">
                <a:solidFill>
                  <a:schemeClr val="tx1"/>
                </a:solidFill>
                <a:latin typeface="Verdana" panose="020B0604030504040204" pitchFamily="34" charset="0"/>
              </a:rPr>
              <a:t>Introduction</a:t>
            </a:r>
          </a:p>
          <a:p>
            <a:pPr eaLnBrk="1" hangingPunct="1"/>
            <a:endParaRPr lang="en-US" altLang="en-US" sz="3600" dirty="0">
              <a:solidFill>
                <a:srgbClr val="669900"/>
              </a:solidFill>
              <a:latin typeface="Verdana" panose="020B0604030504040204" pitchFamily="34" charset="0"/>
            </a:endParaRPr>
          </a:p>
          <a:p>
            <a:pPr eaLnBrk="1" hangingPunct="1"/>
            <a:r>
              <a:rPr lang="en-US" altLang="en-US" sz="2800" b="0" dirty="0">
                <a:solidFill>
                  <a:schemeClr val="tx1"/>
                </a:solidFill>
                <a:latin typeface="Verdana" panose="020B0604030504040204" pitchFamily="34" charset="0"/>
              </a:rPr>
              <a:t>November 2023</a:t>
            </a:r>
          </a:p>
          <a:p>
            <a:pPr eaLnBrk="1" hangingPunct="1"/>
            <a:endParaRPr lang="en-US" altLang="en-US" sz="2800" b="0" dirty="0">
              <a:solidFill>
                <a:schemeClr val="tx1"/>
              </a:solidFill>
              <a:latin typeface="Verdana" panose="020B0604030504040204" pitchFamily="34" charset="0"/>
            </a:endParaRPr>
          </a:p>
          <a:p>
            <a:pPr eaLnBrk="1" hangingPunct="1"/>
            <a:endParaRPr lang="en-US" altLang="en-US" sz="2800" b="0" dirty="0">
              <a:solidFill>
                <a:schemeClr val="tx1"/>
              </a:solidFill>
              <a:latin typeface="Verdana" panose="020B0604030504040204" pitchFamily="34" charset="0"/>
            </a:endParaRPr>
          </a:p>
          <a:p>
            <a:pPr algn="l"/>
            <a:r>
              <a:rPr lang="en-GB" sz="180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Leah Forgacz-Cooper: </a:t>
            </a:r>
            <a:r>
              <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algn="l"/>
            <a:r>
              <a:rPr lang="en-GB" sz="1800" b="0" dirty="0">
                <a:solidFill>
                  <a:srgbClr val="000000"/>
                </a:solidFill>
                <a:highlight>
                  <a:srgbClr val="FFF7C4"/>
                </a:highlight>
                <a:latin typeface="Verdana" panose="020B0604030504040204" pitchFamily="34" charset="0"/>
                <a:ea typeface="Verdana" panose="020B0604030504040204" pitchFamily="34" charset="0"/>
                <a:cs typeface="Verdana" panose="020B0604030504040204" pitchFamily="34" charset="0"/>
              </a:rPr>
              <a:t>Email:</a:t>
            </a:r>
            <a:r>
              <a:rPr lang="en-GB" sz="1800" b="0" i="0" u="sng"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800" b="0" i="0" u="none" strike="noStrike"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sz="1800" b="0" dirty="0">
              <a:solidFill>
                <a:srgbClr val="CC3300"/>
              </a:solidFill>
              <a:latin typeface="Verdana" panose="020B0604030504040204" pitchFamily="34" charset="0"/>
            </a:endParaRPr>
          </a:p>
        </p:txBody>
      </p:sp>
      <p:sp>
        <p:nvSpPr>
          <p:cNvPr id="4103" name="TextBox 2">
            <a:extLst>
              <a:ext uri="{FF2B5EF4-FFF2-40B4-BE49-F238E27FC236}">
                <a16:creationId xmlns:a16="http://schemas.microsoft.com/office/drawing/2014/main" id="{ACBB212B-0F52-4957-A7C8-669106267DB1}"/>
              </a:ext>
            </a:extLst>
          </p:cNvPr>
          <p:cNvSpPr txBox="1">
            <a:spLocks noChangeArrowheads="1"/>
          </p:cNvSpPr>
          <p:nvPr/>
        </p:nvSpPr>
        <p:spPr bwMode="auto">
          <a:xfrm>
            <a:off x="5272089" y="5797550"/>
            <a:ext cx="4860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800" b="0" dirty="0">
                <a:solidFill>
                  <a:schemeClr val="tx1"/>
                </a:solidFill>
              </a:rPr>
              <a:t>CHILDREN’S &amp; ADULTS’ SERVICES</a:t>
            </a:r>
          </a:p>
        </p:txBody>
      </p:sp>
      <p:sp>
        <p:nvSpPr>
          <p:cNvPr id="4098" name="Text Box 14">
            <a:extLst>
              <a:ext uri="{FF2B5EF4-FFF2-40B4-BE49-F238E27FC236}">
                <a16:creationId xmlns:a16="http://schemas.microsoft.com/office/drawing/2014/main" id="{E5F0836F-4839-42C3-B5FC-96B697E026AF}"/>
              </a:ext>
              <a:ext uri="{C183D7F6-B498-43B3-948B-1728B52AA6E4}">
                <adec:decorative xmlns:adec="http://schemas.microsoft.com/office/drawing/2017/decorative" val="1"/>
              </a:ext>
            </a:extLst>
          </p:cNvPr>
          <p:cNvSpPr txBox="1">
            <a:spLocks noChangeArrowheads="1"/>
          </p:cNvSpPr>
          <p:nvPr/>
        </p:nvSpPr>
        <p:spPr bwMode="auto">
          <a:xfrm>
            <a:off x="914401" y="4995863"/>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4099" name="Text Box 15">
            <a:extLst>
              <a:ext uri="{FF2B5EF4-FFF2-40B4-BE49-F238E27FC236}">
                <a16:creationId xmlns:a16="http://schemas.microsoft.com/office/drawing/2014/main" id="{E87012C0-BDCB-471B-9DF6-281557B031D0}"/>
              </a:ext>
              <a:ext uri="{C183D7F6-B498-43B3-948B-1728B52AA6E4}">
                <adec:decorative xmlns:adec="http://schemas.microsoft.com/office/drawing/2017/decorative" val="1"/>
              </a:ext>
            </a:extLst>
          </p:cNvPr>
          <p:cNvSpPr txBox="1">
            <a:spLocks noChangeArrowheads="1"/>
          </p:cNvSpPr>
          <p:nvPr/>
        </p:nvSpPr>
        <p:spPr bwMode="auto">
          <a:xfrm>
            <a:off x="1050925" y="4919663"/>
            <a:ext cx="3978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pic>
        <p:nvPicPr>
          <p:cNvPr id="4102" name="Picture 1">
            <a:extLst>
              <a:ext uri="{FF2B5EF4-FFF2-40B4-BE49-F238E27FC236}">
                <a16:creationId xmlns:a16="http://schemas.microsoft.com/office/drawing/2014/main" id="{550BC4C4-960E-4D6B-AAED-5FEFD01026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6" y="6302376"/>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a:extLst>
              <a:ext uri="{FF2B5EF4-FFF2-40B4-BE49-F238E27FC236}">
                <a16:creationId xmlns:a16="http://schemas.microsoft.com/office/drawing/2014/main" id="{58996B14-FB3F-477E-B113-02B3247FD8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6488113"/>
            <a:ext cx="55610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303759" y="182303"/>
            <a:ext cx="9988934"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10</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What the grant can be used for</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92827" y="643968"/>
            <a:ext cx="10302984" cy="6786473"/>
          </a:xfrm>
          <a:prstGeom prst="rect">
            <a:avLst/>
          </a:prstGeom>
          <a:noFill/>
        </p:spPr>
        <p:txBody>
          <a:bodyPr wrap="square" rtlCol="0">
            <a:spAutoFit/>
          </a:bodyPr>
          <a:lstStyle/>
          <a:p>
            <a:pPr marL="285750" indent="-285750">
              <a:buFont typeface="Arial" panose="020B0604020202020204" pitchFamily="34" charset="0"/>
              <a:buChar char="•"/>
            </a:pPr>
            <a:r>
              <a:rPr lang="en-GB" sz="1500" dirty="0">
                <a:solidFill>
                  <a:srgbClr val="0C0C0C"/>
                </a:solidFill>
                <a:latin typeface="Verdana" panose="020B0604030504040204" pitchFamily="34" charset="0"/>
                <a:ea typeface="Verdana" panose="020B0604030504040204" pitchFamily="34" charset="0"/>
                <a:cs typeface="Verdana" panose="020B0604030504040204" pitchFamily="34" charset="0"/>
              </a:rPr>
              <a:t>T</a:t>
            </a:r>
            <a:r>
              <a:rPr lang="en-GB" sz="150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o fund new and expanded wraparound provision</a:t>
            </a: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 either to meet current demand or guarantee supply to build future demand, i.e. </a:t>
            </a:r>
            <a:r>
              <a:rPr lang="en-GB" sz="1500" b="0" dirty="0">
                <a:solidFill>
                  <a:srgbClr val="0C0C0C"/>
                </a:solidFill>
                <a:latin typeface="Verdana" panose="020B0604030504040204" pitchFamily="34" charset="0"/>
                <a:ea typeface="Verdana" panose="020B0604030504040204" pitchFamily="34" charset="0"/>
                <a:cs typeface="Verdana" panose="020B0604030504040204" pitchFamily="34" charset="0"/>
              </a:rPr>
              <a:t>to contribute to start up/expansion and running costs for new places</a:t>
            </a:r>
          </a:p>
          <a:p>
            <a:pPr marL="285750" indent="-285750">
              <a:buFont typeface="Arial" panose="020B0604020202020204" pitchFamily="34" charset="0"/>
              <a:buChar char="•"/>
            </a:pPr>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latin typeface="Verdana" panose="020B0604030504040204" pitchFamily="34" charset="0"/>
                <a:ea typeface="Verdana" panose="020B0604030504040204" pitchFamily="34" charset="0"/>
                <a:cs typeface="Verdana" panose="020B0604030504040204" pitchFamily="34" charset="0"/>
              </a:rPr>
              <a:t>A</a:t>
            </a: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ctivity that supports growth of future demand, for example, improved communication with parents and advice on use of Universal Credit and Tax-Free Childcare. </a:t>
            </a:r>
          </a:p>
          <a:p>
            <a:pPr marL="285750" indent="-285750">
              <a:buFont typeface="Arial" panose="020B0604020202020204" pitchFamily="34" charset="0"/>
              <a:buChar char="•"/>
            </a:pPr>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latin typeface="Verdana" panose="020B0604030504040204" pitchFamily="34" charset="0"/>
                <a:ea typeface="Verdana" panose="020B0604030504040204" pitchFamily="34" charset="0"/>
                <a:cs typeface="Verdana" panose="020B0604030504040204" pitchFamily="34" charset="0"/>
              </a:rPr>
              <a:t>Childcare funded from the grant </a:t>
            </a: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must meet the definition of wraparound childcare, i.e., be available directly before and after the school day, from 8am to 6pm (or equivalent, if data shows that local demand is for different hours) during school term time for primary school-age children. </a:t>
            </a:r>
          </a:p>
          <a:p>
            <a:pPr marL="285750" indent="-285750">
              <a:buFont typeface="Arial" panose="020B0604020202020204" pitchFamily="34" charset="0"/>
              <a:buChar char="•"/>
            </a:pPr>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It may be run on a school site or at another setting. </a:t>
            </a:r>
          </a:p>
          <a:p>
            <a:pPr marL="285750" indent="-285750">
              <a:buFont typeface="Arial" panose="020B0604020202020204" pitchFamily="34" charset="0"/>
              <a:buChar char="•"/>
            </a:pPr>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It should not require parents to pick their children up from school and drop them off at another location. </a:t>
            </a:r>
          </a:p>
          <a:p>
            <a:pPr marL="285750" indent="-285750">
              <a:buFont typeface="Arial" panose="020B0604020202020204" pitchFamily="34" charset="0"/>
              <a:buChar char="•"/>
            </a:pPr>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Programme funding can be used to cover costs including staffing, training, and transport costs such as minibus hire (not purchase, although capital funding could be used for this), as well as resources. </a:t>
            </a:r>
          </a:p>
          <a:p>
            <a:pPr marL="285750" indent="-285750">
              <a:buFont typeface="Arial" panose="020B0604020202020204" pitchFamily="34" charset="0"/>
              <a:buChar char="•"/>
            </a:pPr>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It can also be used to contribute to running costs of new places whilst demand builds, to remove any financial risk to providers of offering additional places before demand is guaranteed. </a:t>
            </a:r>
          </a:p>
          <a:p>
            <a:pPr marL="285750" indent="-285750">
              <a:buFont typeface="Arial" panose="020B0604020202020204" pitchFamily="34" charset="0"/>
              <a:buChar char="•"/>
            </a:pPr>
            <a:endParaRPr lang="en-GB" sz="1500" b="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Funding can also be used to pay for training for wraparound staff, including specialist training for staff to ensure they feel equipped to support children with additional needs. </a:t>
            </a:r>
          </a:p>
          <a:p>
            <a:pPr marL="285750" indent="-285750">
              <a:buFont typeface="Arial" panose="020B0604020202020204" pitchFamily="34" charset="0"/>
              <a:buChar char="•"/>
            </a:pPr>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Capital funding (provided separately) can be used so providers can ensure that inclusive provision is set up from the beginning, by using it to establish inclusive spaces and buy inclusive equipment and resources. </a:t>
            </a:r>
            <a:endParaRPr lang="en-GB" sz="1500" b="0" dirty="0">
              <a:solidFill>
                <a:srgbClr val="0C0C0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9C0546F6-B515-5742-B830-F2FFD7558280}"/>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9</a:t>
            </a:r>
          </a:p>
        </p:txBody>
      </p:sp>
    </p:spTree>
    <p:extLst>
      <p:ext uri="{BB962C8B-B14F-4D97-AF65-F5344CB8AC3E}">
        <p14:creationId xmlns:p14="http://schemas.microsoft.com/office/powerpoint/2010/main" val="50048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225911" y="182303"/>
            <a:ext cx="10302984"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11</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Funding-what the grant cannot be used for</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225911" y="643968"/>
            <a:ext cx="10302984" cy="6093976"/>
          </a:xfrm>
          <a:prstGeom prst="rect">
            <a:avLst/>
          </a:prstGeom>
          <a:noFill/>
        </p:spPr>
        <p:txBody>
          <a:bodyPr wrap="square" rtlCol="0">
            <a:spAutoFit/>
          </a:bodyPr>
          <a:lstStyle/>
          <a:p>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The funding </a:t>
            </a:r>
            <a:r>
              <a:rPr lang="en-GB" sz="1500" b="0" u="sng"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should not </a:t>
            </a: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be used to: </a:t>
            </a:r>
          </a:p>
          <a:p>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lphaLcParenR"/>
            </a:pPr>
            <a:r>
              <a:rPr lang="en-GB" sz="1500" dirty="0">
                <a:solidFill>
                  <a:srgbClr val="0C0C0C"/>
                </a:solidFill>
                <a:latin typeface="Verdana" panose="020B0604030504040204" pitchFamily="34" charset="0"/>
                <a:ea typeface="Verdana" panose="020B0604030504040204" pitchFamily="34" charset="0"/>
                <a:cs typeface="Verdana" panose="020B0604030504040204" pitchFamily="34" charset="0"/>
              </a:rPr>
              <a:t>S</a:t>
            </a:r>
            <a:r>
              <a:rPr lang="en-GB" sz="150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ubsidise the cost of places. Any places created through the programme should be paid for by parents</a:t>
            </a: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 (</a:t>
            </a:r>
            <a:r>
              <a:rPr lang="en-GB" sz="1500" b="0" i="1"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Parents will be able to use Universal Credit childcare support for up to 85% subsidy of their costs, and eligible parents can use Tax-Free Childcare to subsidise costs, covering 20% of costs up to £2k a year (or up to £4k for disabled children up to age 16</a:t>
            </a: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 </a:t>
            </a:r>
          </a:p>
          <a:p>
            <a:pPr marL="342900" indent="-342900">
              <a:buFont typeface="+mj-lt"/>
              <a:buAutoNum type="alphaLcParenR"/>
            </a:pP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lphaLcParenR"/>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The programme grant funding </a:t>
            </a:r>
            <a:r>
              <a:rPr lang="en-GB" sz="150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should not be used to contribute to the running cost of existing wraparound childcare places. </a:t>
            </a: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This does not prevent use of funding to contribute to costs of expanding existing provision to create new childcare places.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endPar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The programme grant funding should also not be used for: </a:t>
            </a:r>
          </a:p>
          <a:p>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contributions in kind payments for activities of a political or exclusively religious nature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depreciation, repayment or impairment of assets already owned by the local authority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the purchasing or improvement of assets</a:t>
            </a:r>
            <a:b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b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equipment or supplies which have an expected shelf life of more than one year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where either the purchase price is in excess of £500 or is a group of lower value items where the combined value is in excess of £500 (Capital funding must be used for such purchases. Local authorities can use the Childcare Expansion Capital Grant funding.)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input VAT reclaimable by the authority from HM Revenue &amp; Customs vii. interest payments or service charge payments for finance leases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gifts, other than promotional items, with a value of more than £10 in a year to any one person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entertaining (entertaining for this purpose means anything that would be a taxable benefit to the person being entertained, according to current UK tax regulations)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a:p>
            <a:pPr marL="400050" indent="-400050">
              <a:buFont typeface="+mj-lt"/>
              <a:buAutoNum type="romanLcPeriod"/>
            </a:pPr>
            <a:r>
              <a:rPr lang="en-GB" sz="15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statutory fines, criminal fines or penalties. </a:t>
            </a:r>
            <a:endParaRPr lang="en-GB" sz="1500" b="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C5874AC4-FFA7-1C4D-A9EE-3AE75CE09A33}"/>
              </a:ext>
            </a:extLst>
          </p:cNvPr>
          <p:cNvSpPr txBox="1"/>
          <p:nvPr/>
        </p:nvSpPr>
        <p:spPr>
          <a:xfrm>
            <a:off x="9808815" y="6949777"/>
            <a:ext cx="648072"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10</a:t>
            </a:r>
          </a:p>
        </p:txBody>
      </p:sp>
    </p:spTree>
    <p:extLst>
      <p:ext uri="{BB962C8B-B14F-4D97-AF65-F5344CB8AC3E}">
        <p14:creationId xmlns:p14="http://schemas.microsoft.com/office/powerpoint/2010/main" val="337867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128981" y="182303"/>
            <a:ext cx="1542930" cy="916905"/>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2031951" y="211138"/>
            <a:ext cx="5916129" cy="830997"/>
          </a:xfrm>
          <a:prstGeom prst="rect">
            <a:avLst/>
          </a:prstGeom>
          <a:solidFill>
            <a:srgbClr val="FFDD97"/>
          </a:solidFill>
        </p:spPr>
        <p:txBody>
          <a:bodyPr wrap="square">
            <a:spAutoFit/>
          </a:bodyPr>
          <a:lstStyle/>
          <a:p>
            <a:pPr algn="ctr"/>
            <a:r>
              <a:rPr lang="en-GB" dirty="0">
                <a:solidFill>
                  <a:srgbClr val="232323"/>
                </a:solidFill>
                <a:latin typeface="Verdana" panose="020B0604030504040204" pitchFamily="34" charset="0"/>
                <a:ea typeface="Verdana" panose="020B0604030504040204" pitchFamily="34" charset="0"/>
                <a:cs typeface="Verdana" panose="020B0604030504040204" pitchFamily="34" charset="0"/>
              </a:rPr>
              <a:t>12</a:t>
            </a:r>
            <a:r>
              <a:rPr lang="en-GB" b="1"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 How do I activate my Tax-Free Childcare account?</a:t>
            </a:r>
            <a:endParaRPr lang="en-GB"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87734" y="1164369"/>
            <a:ext cx="8087936" cy="6124754"/>
          </a:xfrm>
          <a:prstGeom prst="rect">
            <a:avLst/>
          </a:prstGeom>
          <a:noFill/>
        </p:spPr>
        <p:txBody>
          <a:bodyPr wrap="square" rtlCol="0">
            <a:spAutoFit/>
          </a:bodyPr>
          <a:lstStyle/>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Once registered with a regulator in the UK, you can boost your business and help reduce cost for working families by activating your Tax-Free Childcare (TFC) account. Setting it up is free and only takes around ten minutes. </a:t>
            </a:r>
          </a:p>
          <a:p>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After the registration process with the regulator has been completed, you should receive an invitation letter containing your unique 11 digit user ID, along with instructions on how to sign-up online to TFC. If you are already registered and haven’t received your invitation letter, you should contact the </a:t>
            </a:r>
            <a:r>
              <a:rPr lang="en-GB" sz="1400" b="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Childcare Service helpline</a:t>
            </a:r>
            <a:r>
              <a:rPr lang="en-GB" sz="1400" b="0" dirty="0">
                <a:solidFill>
                  <a:srgbClr val="0260BF"/>
                </a:solidFill>
                <a:latin typeface="Verdana" panose="020B0604030504040204" pitchFamily="34" charset="0"/>
                <a:ea typeface="Verdana" panose="020B0604030504040204" pitchFamily="34" charset="0"/>
                <a:cs typeface="Verdana" panose="020B0604030504040204" pitchFamily="34" charset="0"/>
              </a:rPr>
              <a:t>: </a:t>
            </a:r>
            <a:r>
              <a:rPr lang="en-GB" sz="1400" b="0" dirty="0">
                <a:solidFill>
                  <a:schemeClr val="tx1"/>
                </a:solidFill>
                <a:latin typeface="Verdana" panose="020B0604030504040204" pitchFamily="34" charset="0"/>
                <a:ea typeface="Verdana" panose="020B0604030504040204" pitchFamily="34" charset="0"/>
                <a:cs typeface="Verdana" panose="020B0604030504040204" pitchFamily="34" charset="0"/>
              </a:rPr>
              <a:t>Tel:0300 123 4097</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Mon-Fri 8am-6pm</a:t>
            </a:r>
          </a:p>
          <a:p>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Activating your TFC account: </a:t>
            </a:r>
            <a:endParaRPr lang="en-GB" sz="140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You’ll find everything you need on the </a:t>
            </a:r>
            <a:r>
              <a:rPr lang="en-GB" sz="1400" b="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GOV.UK Tax-Free Childcare if you’re a childcare provider </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page. </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https://www.gov.uk/guidance/sign-up-to-tax-free-childcare-if-youre-a-childcare-provider</a:t>
            </a:r>
            <a:endPar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a:t>
            </a: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sign up you’ll need your:</a:t>
            </a: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unique 11-digit user ID</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business bank account details, so you can receive payments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business postcode (the one registered with your regulator)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Once you’ve signed up, you can: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Accept Tax-Free Childcare payments and get a childcare provider account which you can use to keep your details up to date • Manage payments online 24/7 (using your provider account)</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Promote the financial benefits to your customers</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Still accept payments from parents using childcare vouchers and other methods </a:t>
            </a:r>
          </a:p>
          <a:p>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r>
              <a:rPr lang="en-GB" sz="140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Visit the Childcare Choices information for providers page </a:t>
            </a:r>
            <a:r>
              <a:rPr lang="en-GB" sz="140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to learn more about Tax-Free Childcare and how it can help your business </a:t>
            </a: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https://www.childcarechoices.gov.uk/providers/</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53338AA2-3EF2-7744-9DE6-15DCC16A5FBC}"/>
              </a:ext>
            </a:extLst>
          </p:cNvPr>
          <p:cNvPicPr>
            <a:picLocks noChangeAspect="1"/>
          </p:cNvPicPr>
          <p:nvPr/>
        </p:nvPicPr>
        <p:blipFill>
          <a:blip r:embed="rId5"/>
          <a:stretch>
            <a:fillRect/>
          </a:stretch>
        </p:blipFill>
        <p:spPr>
          <a:xfrm>
            <a:off x="8506706" y="254716"/>
            <a:ext cx="1884139" cy="830996"/>
          </a:xfrm>
          <a:prstGeom prst="rect">
            <a:avLst/>
          </a:prstGeom>
        </p:spPr>
      </p:pic>
      <p:sp>
        <p:nvSpPr>
          <p:cNvPr id="6" name="TextBox 5">
            <a:extLst>
              <a:ext uri="{FF2B5EF4-FFF2-40B4-BE49-F238E27FC236}">
                <a16:creationId xmlns:a16="http://schemas.microsoft.com/office/drawing/2014/main" id="{F2BB8B03-218A-C74D-AF85-AFEF625BB312}"/>
              </a:ext>
            </a:extLst>
          </p:cNvPr>
          <p:cNvSpPr txBox="1"/>
          <p:nvPr/>
        </p:nvSpPr>
        <p:spPr>
          <a:xfrm>
            <a:off x="9880823" y="7060796"/>
            <a:ext cx="576064"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11</a:t>
            </a:r>
          </a:p>
        </p:txBody>
      </p:sp>
      <p:sp>
        <p:nvSpPr>
          <p:cNvPr id="3" name="TextBox 2">
            <a:extLst>
              <a:ext uri="{FF2B5EF4-FFF2-40B4-BE49-F238E27FC236}">
                <a16:creationId xmlns:a16="http://schemas.microsoft.com/office/drawing/2014/main" id="{9A8E52A1-8DF0-9A4B-93A3-445E26620E75}"/>
              </a:ext>
            </a:extLst>
          </p:cNvPr>
          <p:cNvSpPr txBox="1"/>
          <p:nvPr/>
        </p:nvSpPr>
        <p:spPr>
          <a:xfrm>
            <a:off x="8296648" y="1164369"/>
            <a:ext cx="2304256" cy="5970865"/>
          </a:xfrm>
          <a:prstGeom prst="rect">
            <a:avLst/>
          </a:prstGeom>
          <a:solidFill>
            <a:srgbClr val="F7B313"/>
          </a:solidFill>
        </p:spPr>
        <p:txBody>
          <a:bodyPr wrap="square" rtlCol="0">
            <a:spAutoFit/>
          </a:bodyPr>
          <a:lstStyle/>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For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working</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families</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including the self-employed,</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in the UK</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Earning</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under £100k </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and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an average of £167 </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per week (equal to 16 hours at the National Minimum or Living Wage) each over three months</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Who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aren't</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receiving Tax Credits, Universal Credit or childcare vouchers</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With children aged 0-11 (or 0-16 if disabled)</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For every £8 families pay into an online account, the government will add an extra £2,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up to £2,000</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per child per year</a:t>
            </a:r>
          </a:p>
        </p:txBody>
      </p:sp>
    </p:spTree>
    <p:extLst>
      <p:ext uri="{BB962C8B-B14F-4D97-AF65-F5344CB8AC3E}">
        <p14:creationId xmlns:p14="http://schemas.microsoft.com/office/powerpoint/2010/main" val="81337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58567" y="325041"/>
            <a:ext cx="5058769" cy="769441"/>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13</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EY Programme Manager</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58567" y="1477169"/>
            <a:ext cx="5049141" cy="1323439"/>
          </a:xfrm>
          <a:prstGeom prst="rect">
            <a:avLst/>
          </a:prstGeom>
          <a:noFill/>
        </p:spPr>
        <p:txBody>
          <a:bodyPr wrap="square" rtlCol="0">
            <a:spAutoFit/>
          </a:bodyPr>
          <a:lstStyle/>
          <a:p>
            <a:pPr algn="l"/>
            <a:r>
              <a:rPr lang="en-GB" sz="160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Leah Forgacz-Cooper: </a:t>
            </a:r>
          </a:p>
          <a:p>
            <a:pPr algn="l"/>
            <a:r>
              <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Email:</a:t>
            </a:r>
            <a:r>
              <a:rPr lang="en-GB" sz="1600" b="0" i="0"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600" b="0" i="0" u="none" strike="noStrike"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079AE37-4852-5145-92B6-A74A12AE9E9A}"/>
              </a:ext>
            </a:extLst>
          </p:cNvPr>
          <p:cNvSpPr txBox="1"/>
          <p:nvPr/>
        </p:nvSpPr>
        <p:spPr>
          <a:xfrm>
            <a:off x="9880823" y="6949777"/>
            <a:ext cx="576064"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12</a:t>
            </a:r>
          </a:p>
        </p:txBody>
      </p:sp>
      <p:sp>
        <p:nvSpPr>
          <p:cNvPr id="8" name="TextBox 7">
            <a:extLst>
              <a:ext uri="{FF2B5EF4-FFF2-40B4-BE49-F238E27FC236}">
                <a16:creationId xmlns:a16="http://schemas.microsoft.com/office/drawing/2014/main" id="{129D4657-4570-D742-B3FF-CF2F58DBA37A}"/>
              </a:ext>
            </a:extLst>
          </p:cNvPr>
          <p:cNvSpPr txBox="1"/>
          <p:nvPr/>
        </p:nvSpPr>
        <p:spPr>
          <a:xfrm>
            <a:off x="5471303" y="332221"/>
            <a:ext cx="4985584" cy="707886"/>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8.Key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Finance</a:t>
            </a:r>
            <a:endParaRPr lang="en-US" sz="2000" dirty="0">
              <a:solidFill>
                <a:schemeClr val="tx1"/>
              </a:solidFill>
            </a:endParaRPr>
          </a:p>
        </p:txBody>
      </p:sp>
      <p:sp>
        <p:nvSpPr>
          <p:cNvPr id="9" name="TextBox 8">
            <a:extLst>
              <a:ext uri="{FF2B5EF4-FFF2-40B4-BE49-F238E27FC236}">
                <a16:creationId xmlns:a16="http://schemas.microsoft.com/office/drawing/2014/main" id="{2A6DC102-4B02-3C44-81C7-8964F51C12EE}"/>
              </a:ext>
            </a:extLst>
          </p:cNvPr>
          <p:cNvSpPr txBox="1"/>
          <p:nvPr/>
        </p:nvSpPr>
        <p:spPr>
          <a:xfrm>
            <a:off x="5440544" y="1765201"/>
            <a:ext cx="5112568" cy="4770537"/>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Bryn Jones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Data Officer (Funding queries)</a:t>
            </a:r>
          </a:p>
          <a:p>
            <a:r>
              <a:rPr lang="en-GB" sz="1600" b="1"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BJones@ealing.gov.uk</a:t>
            </a:r>
            <a:endParaRPr lang="en-GB" sz="16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Bridget Keni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Support Officer (Portal queries/ basic payment queries)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K</a:t>
            </a:r>
            <a:r>
              <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enib@ealing.gov.uk</a:t>
            </a:r>
            <a:endPar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Anne Reilly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Business and Finance Manager</a:t>
            </a:r>
          </a:p>
          <a:p>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R</a:t>
            </a:r>
            <a:r>
              <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eillya@ealing.gov.uk</a:t>
            </a:r>
            <a:endPar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endParaRPr lang="en-GB" sz="1600" b="1"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Key point of contact and funding timetable can be found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Business and early years' funding | Ealing Grid for Learning (egfl.org.uk)</a:t>
            </a:r>
            <a:endPar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2ED03DB2-6CD8-8E4D-BB5A-E6FFDB3C6872}"/>
              </a:ext>
            </a:extLst>
          </p:cNvPr>
          <p:cNvSpPr txBox="1"/>
          <p:nvPr/>
        </p:nvSpPr>
        <p:spPr>
          <a:xfrm>
            <a:off x="127166" y="3168100"/>
            <a:ext cx="5058769"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9</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EGFL Page</a:t>
            </a:r>
            <a:endParaRPr lang="en-US" sz="2000" dirty="0">
              <a:solidFill>
                <a:schemeClr val="tx1"/>
              </a:solidFill>
            </a:endParaRPr>
          </a:p>
        </p:txBody>
      </p:sp>
      <p:sp>
        <p:nvSpPr>
          <p:cNvPr id="11" name="TextBox 10">
            <a:extLst>
              <a:ext uri="{FF2B5EF4-FFF2-40B4-BE49-F238E27FC236}">
                <a16:creationId xmlns:a16="http://schemas.microsoft.com/office/drawing/2014/main" id="{47308C87-54F8-0D41-9CD2-869A4D96EA9C}"/>
              </a:ext>
            </a:extLst>
          </p:cNvPr>
          <p:cNvSpPr txBox="1"/>
          <p:nvPr/>
        </p:nvSpPr>
        <p:spPr>
          <a:xfrm>
            <a:off x="127166" y="4370773"/>
            <a:ext cx="5058769"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10</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Childcare Choices </a:t>
            </a:r>
            <a:endParaRPr lang="en-US" sz="2000" dirty="0">
              <a:solidFill>
                <a:schemeClr val="tx1"/>
              </a:solidFill>
            </a:endParaRPr>
          </a:p>
        </p:txBody>
      </p:sp>
      <p:sp>
        <p:nvSpPr>
          <p:cNvPr id="2" name="TextBox 1">
            <a:extLst>
              <a:ext uri="{FF2B5EF4-FFF2-40B4-BE49-F238E27FC236}">
                <a16:creationId xmlns:a16="http://schemas.microsoft.com/office/drawing/2014/main" id="{7FFF91A0-8153-FF4C-B925-2F2E6BFD70CA}"/>
              </a:ext>
            </a:extLst>
          </p:cNvPr>
          <p:cNvSpPr txBox="1"/>
          <p:nvPr/>
        </p:nvSpPr>
        <p:spPr>
          <a:xfrm>
            <a:off x="142866" y="4867789"/>
            <a:ext cx="5027368" cy="2492990"/>
          </a:xfrm>
          <a:prstGeom prst="rect">
            <a:avLst/>
          </a:prstGeom>
          <a:noFill/>
        </p:spPr>
        <p:txBody>
          <a:bodyPr wrap="square" rtlCol="0">
            <a:spAutoFit/>
          </a:bodyPr>
          <a:lstStyle/>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is a cross-government campaign that aims to make more parents aware of the financial support on offer to help them with the costs of childcare. </a:t>
            </a:r>
          </a:p>
          <a:p>
            <a:pPr marL="285750" indent="-285750">
              <a:buFont typeface="Arial" panose="020B0604020202020204" pitchFamily="34" charset="0"/>
              <a:buChar char="•"/>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 Childcare Choices website has now been updated to allow parents to find out what they will be eligible for and when to apply </a:t>
            </a:r>
          </a:p>
          <a:p>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There is also a resource page for childcare providers covering:</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Tax Free Childcare</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Business Resources</a:t>
            </a:r>
          </a:p>
          <a:p>
            <a:pPr marL="0" indent="0">
              <a:buFont typeface="Arial" panose="020B0604020202020204" pitchFamily="34" charset="0"/>
              <a:buNone/>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Link: </a:t>
            </a: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https://www.childcarechoices.gov.uk</a:t>
            </a: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1EC670C-88FC-434A-8542-A430D9EB5453}"/>
              </a:ext>
            </a:extLst>
          </p:cNvPr>
          <p:cNvSpPr txBox="1"/>
          <p:nvPr/>
        </p:nvSpPr>
        <p:spPr>
          <a:xfrm>
            <a:off x="158567" y="3781425"/>
            <a:ext cx="5027368" cy="553998"/>
          </a:xfrm>
          <a:prstGeom prst="rect">
            <a:avLst/>
          </a:prstGeom>
          <a:noFill/>
        </p:spPr>
        <p:txBody>
          <a:bodyPr wrap="square" rtlCol="0">
            <a:spAutoFit/>
          </a:bodyPr>
          <a:lstStyle/>
          <a:p>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https://www.egfl.org.uk/services-children/early-years/expansion-early-education-entitlements-and-wrap-around-provision-primary-schools-2023-2025</a:t>
            </a:r>
          </a:p>
        </p:txBody>
      </p:sp>
    </p:spTree>
    <p:extLst>
      <p:ext uri="{BB962C8B-B14F-4D97-AF65-F5344CB8AC3E}">
        <p14:creationId xmlns:p14="http://schemas.microsoft.com/office/powerpoint/2010/main" val="165367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F07CD012-9B98-4C27-9F76-1B8728D130C9}"/>
              </a:ext>
            </a:extLst>
          </p:cNvPr>
          <p:cNvSpPr>
            <a:spLocks noGrp="1" noChangeArrowheads="1"/>
          </p:cNvSpPr>
          <p:nvPr>
            <p:ph type="title"/>
          </p:nvPr>
        </p:nvSpPr>
        <p:spPr bwMode="auto">
          <a:xfrm>
            <a:off x="838200" y="541338"/>
            <a:ext cx="9372600" cy="71913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400" b="1" dirty="0">
                <a:latin typeface="Verdana" panose="020B0604030504040204" pitchFamily="34" charset="0"/>
              </a:rPr>
              <a:t>Contents</a:t>
            </a:r>
            <a:endParaRPr lang="en-GB" altLang="en-US" sz="1200" b="1" dirty="0">
              <a:solidFill>
                <a:srgbClr val="CC3300"/>
              </a:solidFill>
              <a:latin typeface="Verdana" panose="020B0604030504040204" pitchFamily="34" charset="0"/>
            </a:endParaRPr>
          </a:p>
        </p:txBody>
      </p:sp>
      <p:sp>
        <p:nvSpPr>
          <p:cNvPr id="6147" name="Rectangle 3">
            <a:extLst>
              <a:ext uri="{FF2B5EF4-FFF2-40B4-BE49-F238E27FC236}">
                <a16:creationId xmlns:a16="http://schemas.microsoft.com/office/drawing/2014/main" id="{0033CCED-F3F4-4852-B087-F001AA31B6E6}"/>
              </a:ext>
              <a:ext uri="{C183D7F6-B498-43B3-948B-1728B52AA6E4}">
                <adec:decorative xmlns:adec="http://schemas.microsoft.com/office/drawing/2017/decorative" val="1"/>
              </a:ext>
            </a:extLst>
          </p:cNvPr>
          <p:cNvSpPr>
            <a:spLocks noChangeArrowheads="1"/>
          </p:cNvSpPr>
          <p:nvPr/>
        </p:nvSpPr>
        <p:spPr bwMode="auto">
          <a:xfrm>
            <a:off x="0" y="1189038"/>
            <a:ext cx="10688638" cy="365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extBox 1">
            <a:extLst>
              <a:ext uri="{FF2B5EF4-FFF2-40B4-BE49-F238E27FC236}">
                <a16:creationId xmlns:a16="http://schemas.microsoft.com/office/drawing/2014/main" id="{D318B1C5-FD01-394C-B914-E71E2725B90F}"/>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a:t>
            </a:r>
          </a:p>
        </p:txBody>
      </p:sp>
      <p:graphicFrame>
        <p:nvGraphicFramePr>
          <p:cNvPr id="6" name="Table 3">
            <a:extLst>
              <a:ext uri="{FF2B5EF4-FFF2-40B4-BE49-F238E27FC236}">
                <a16:creationId xmlns:a16="http://schemas.microsoft.com/office/drawing/2014/main" id="{DF578905-5A60-A84F-9ACA-7AE30F0C377B}"/>
              </a:ext>
            </a:extLst>
          </p:cNvPr>
          <p:cNvGraphicFramePr>
            <a:graphicFrameLocks noGrp="1"/>
          </p:cNvGraphicFramePr>
          <p:nvPr>
            <p:extLst>
              <p:ext uri="{D42A27DB-BD31-4B8C-83A1-F6EECF244321}">
                <p14:modId xmlns:p14="http://schemas.microsoft.com/office/powerpoint/2010/main" val="3284270224"/>
              </p:ext>
            </p:extLst>
          </p:nvPr>
        </p:nvGraphicFramePr>
        <p:xfrm>
          <a:off x="1084009" y="1596096"/>
          <a:ext cx="8880382" cy="4983134"/>
        </p:xfrm>
        <a:graphic>
          <a:graphicData uri="http://schemas.openxmlformats.org/drawingml/2006/table">
            <a:tbl>
              <a:tblPr firstRow="1" bandRow="1">
                <a:tableStyleId>{5C22544A-7EE6-4342-B048-85BDC9FD1C3A}</a:tableStyleId>
              </a:tblPr>
              <a:tblGrid>
                <a:gridCol w="750490">
                  <a:extLst>
                    <a:ext uri="{9D8B030D-6E8A-4147-A177-3AD203B41FA5}">
                      <a16:colId xmlns:a16="http://schemas.microsoft.com/office/drawing/2014/main" val="3147797083"/>
                    </a:ext>
                  </a:extLst>
                </a:gridCol>
                <a:gridCol w="6890864">
                  <a:extLst>
                    <a:ext uri="{9D8B030D-6E8A-4147-A177-3AD203B41FA5}">
                      <a16:colId xmlns:a16="http://schemas.microsoft.com/office/drawing/2014/main" val="1699382894"/>
                    </a:ext>
                  </a:extLst>
                </a:gridCol>
                <a:gridCol w="1239028">
                  <a:extLst>
                    <a:ext uri="{9D8B030D-6E8A-4147-A177-3AD203B41FA5}">
                      <a16:colId xmlns:a16="http://schemas.microsoft.com/office/drawing/2014/main" val="3122608503"/>
                    </a:ext>
                  </a:extLst>
                </a:gridCol>
              </a:tblGrid>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500" b="0" dirty="0">
                          <a:solidFill>
                            <a:schemeClr val="tx1"/>
                          </a:solidFill>
                          <a:latin typeface="Verdana" panose="020B0604030504040204" pitchFamily="34" charset="0"/>
                        </a:rPr>
                        <a:t>Overview of childcare reforms</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27012"/>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Childcare reforms- Key areas of change, milestones &amp; timeline</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385802"/>
                  </a:ext>
                </a:extLst>
              </a:tr>
              <a:tr h="525147">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Wraparound Childcare programme-Key areas of change, milestones &amp; timeline</a:t>
                      </a:r>
                      <a:endParaRPr lang="en-US" sz="150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4</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810783"/>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4</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What is the ambition of the National Wraparound Childcare Programme?</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5</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292431"/>
                  </a:ext>
                </a:extLst>
              </a:tr>
              <a:tr h="525147">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5.</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In the context of this programme, what is meant by wraparound childcare ?</a:t>
                      </a:r>
                      <a:endParaRPr lang="en-US" sz="150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5</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53577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6.</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What is the vision of the National Wraparound Childcare Programme?</a:t>
                      </a:r>
                      <a:endParaRPr lang="en-US" sz="150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6</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677447"/>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7.</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Types of provision and delivery models</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7</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9628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8.</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SEND &amp; Special Schools</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8</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001158"/>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Funding update</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8</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122698"/>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10.</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What the grant can be used for</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222770"/>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What the grant cannot be used for</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10</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31059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5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How do I activate my Tax-Free Childcare account?</a:t>
                      </a:r>
                      <a:endParaRPr lang="en-US" sz="1500" b="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11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4432563"/>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a:solidFill>
                            <a:schemeClr val="tx1"/>
                          </a:solidFill>
                          <a:latin typeface="Verdana" panose="020B0604030504040204" pitchFamily="34" charset="0"/>
                          <a:ea typeface="Verdana" panose="020B0604030504040204" pitchFamily="34" charset="0"/>
                          <a:cs typeface="Verdana" panose="020B0604030504040204" pitchFamily="34" charset="0"/>
                        </a:rPr>
                        <a:t>Key Contact </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List</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12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80233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F07CD012-9B98-4C27-9F76-1B8728D130C9}"/>
              </a:ext>
            </a:extLst>
          </p:cNvPr>
          <p:cNvSpPr>
            <a:spLocks noGrp="1" noChangeArrowheads="1"/>
          </p:cNvSpPr>
          <p:nvPr>
            <p:ph type="title"/>
          </p:nvPr>
        </p:nvSpPr>
        <p:spPr bwMode="auto">
          <a:xfrm>
            <a:off x="231751" y="114400"/>
            <a:ext cx="9372600" cy="40760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400" b="1" dirty="0">
                <a:latin typeface="Verdana" panose="020B0604030504040204" pitchFamily="34" charset="0"/>
              </a:rPr>
              <a:t>1. Overview of the childcare reforms</a:t>
            </a:r>
            <a:endParaRPr lang="en-GB" altLang="en-US" sz="1200" b="1" dirty="0">
              <a:solidFill>
                <a:srgbClr val="CC3300"/>
              </a:solidFill>
              <a:latin typeface="Verdana" panose="020B0604030504040204" pitchFamily="34" charset="0"/>
            </a:endParaRPr>
          </a:p>
        </p:txBody>
      </p:sp>
      <p:sp>
        <p:nvSpPr>
          <p:cNvPr id="6147" name="Rectangle 3">
            <a:extLst>
              <a:ext uri="{FF2B5EF4-FFF2-40B4-BE49-F238E27FC236}">
                <a16:creationId xmlns:a16="http://schemas.microsoft.com/office/drawing/2014/main" id="{0033CCED-F3F4-4852-B087-F001AA31B6E6}"/>
              </a:ext>
              <a:ext uri="{C183D7F6-B498-43B3-948B-1728B52AA6E4}">
                <adec:decorative xmlns:adec="http://schemas.microsoft.com/office/drawing/2017/decorative" val="1"/>
              </a:ext>
            </a:extLst>
          </p:cNvPr>
          <p:cNvSpPr>
            <a:spLocks noChangeArrowheads="1"/>
          </p:cNvSpPr>
          <p:nvPr/>
        </p:nvSpPr>
        <p:spPr bwMode="auto">
          <a:xfrm>
            <a:off x="0" y="541065"/>
            <a:ext cx="10688638" cy="365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extBox 1">
            <a:extLst>
              <a:ext uri="{FF2B5EF4-FFF2-40B4-BE49-F238E27FC236}">
                <a16:creationId xmlns:a16="http://schemas.microsoft.com/office/drawing/2014/main" id="{D318B1C5-FD01-394C-B914-E71E2725B90F}"/>
              </a:ext>
            </a:extLst>
          </p:cNvPr>
          <p:cNvSpPr txBox="1"/>
          <p:nvPr/>
        </p:nvSpPr>
        <p:spPr>
          <a:xfrm>
            <a:off x="10187005" y="7162740"/>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p:txBody>
      </p:sp>
      <p:pic>
        <p:nvPicPr>
          <p:cNvPr id="7" name="Picture 6" descr="A diagram of a childcare policy&#10;&#10;Description automatically generated">
            <a:extLst>
              <a:ext uri="{FF2B5EF4-FFF2-40B4-BE49-F238E27FC236}">
                <a16:creationId xmlns:a16="http://schemas.microsoft.com/office/drawing/2014/main" id="{085D5621-F421-1740-BEEE-38C313A61BD9}"/>
              </a:ext>
            </a:extLst>
          </p:cNvPr>
          <p:cNvPicPr>
            <a:picLocks noChangeAspect="1"/>
          </p:cNvPicPr>
          <p:nvPr/>
        </p:nvPicPr>
        <p:blipFill>
          <a:blip r:embed="rId3"/>
          <a:stretch>
            <a:fillRect/>
          </a:stretch>
        </p:blipFill>
        <p:spPr>
          <a:xfrm>
            <a:off x="48374" y="596633"/>
            <a:ext cx="10384879" cy="6615588"/>
          </a:xfrm>
          <a:prstGeom prst="rect">
            <a:avLst/>
          </a:prstGeom>
        </p:spPr>
      </p:pic>
    </p:spTree>
    <p:extLst>
      <p:ext uri="{BB962C8B-B14F-4D97-AF65-F5344CB8AC3E}">
        <p14:creationId xmlns:p14="http://schemas.microsoft.com/office/powerpoint/2010/main" val="125974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572404-397B-D049-B4A6-B7E049816927}"/>
              </a:ext>
            </a:extLst>
          </p:cNvPr>
          <p:cNvSpPr txBox="1"/>
          <p:nvPr/>
        </p:nvSpPr>
        <p:spPr>
          <a:xfrm>
            <a:off x="303759" y="-18508"/>
            <a:ext cx="10009111" cy="363818"/>
          </a:xfrm>
          <a:prstGeom prst="rect">
            <a:avLst/>
          </a:prstGeom>
          <a:noFill/>
        </p:spPr>
        <p:txBody>
          <a:bodyPr wrap="square" rtlCol="0">
            <a:spAutoFit/>
          </a:bodyPr>
          <a:lstStyle/>
          <a:p>
            <a:r>
              <a:rPr lang="en-US" sz="1764" dirty="0">
                <a:solidFill>
                  <a:schemeClr val="tx1"/>
                </a:solidFill>
                <a:latin typeface="Verdana" panose="020B0604030504040204" pitchFamily="34" charset="0"/>
                <a:ea typeface="Verdana" panose="020B0604030504040204" pitchFamily="34" charset="0"/>
                <a:cs typeface="Verdana" panose="020B0604030504040204" pitchFamily="34" charset="0"/>
              </a:rPr>
              <a:t>2. Childcare reforms- Key areas of change, milestones &amp; timeline</a:t>
            </a:r>
            <a:endParaRPr lang="en-GB" sz="1764"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3">
            <a:extLst>
              <a:ext uri="{FF2B5EF4-FFF2-40B4-BE49-F238E27FC236}">
                <a16:creationId xmlns:a16="http://schemas.microsoft.com/office/drawing/2014/main" id="{C8517A09-012B-534F-847E-BA9A64CA1D77}"/>
              </a:ext>
            </a:extLst>
          </p:cNvPr>
          <p:cNvGraphicFramePr>
            <a:graphicFrameLocks noGrp="1"/>
          </p:cNvGraphicFramePr>
          <p:nvPr>
            <p:extLst>
              <p:ext uri="{D42A27DB-BD31-4B8C-83A1-F6EECF244321}">
                <p14:modId xmlns:p14="http://schemas.microsoft.com/office/powerpoint/2010/main" val="887374987"/>
              </p:ext>
            </p:extLst>
          </p:nvPr>
        </p:nvGraphicFramePr>
        <p:xfrm>
          <a:off x="87735" y="345310"/>
          <a:ext cx="10513168" cy="716178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688694969"/>
                    </a:ext>
                  </a:extLst>
                </a:gridCol>
                <a:gridCol w="1593691">
                  <a:extLst>
                    <a:ext uri="{9D8B030D-6E8A-4147-A177-3AD203B41FA5}">
                      <a16:colId xmlns:a16="http://schemas.microsoft.com/office/drawing/2014/main" val="96823861"/>
                    </a:ext>
                  </a:extLst>
                </a:gridCol>
                <a:gridCol w="1719231">
                  <a:extLst>
                    <a:ext uri="{9D8B030D-6E8A-4147-A177-3AD203B41FA5}">
                      <a16:colId xmlns:a16="http://schemas.microsoft.com/office/drawing/2014/main" val="2502181685"/>
                    </a:ext>
                  </a:extLst>
                </a:gridCol>
                <a:gridCol w="1223582">
                  <a:extLst>
                    <a:ext uri="{9D8B030D-6E8A-4147-A177-3AD203B41FA5}">
                      <a16:colId xmlns:a16="http://schemas.microsoft.com/office/drawing/2014/main" val="4104894630"/>
                    </a:ext>
                  </a:extLst>
                </a:gridCol>
                <a:gridCol w="1368152">
                  <a:extLst>
                    <a:ext uri="{9D8B030D-6E8A-4147-A177-3AD203B41FA5}">
                      <a16:colId xmlns:a16="http://schemas.microsoft.com/office/drawing/2014/main" val="1081285188"/>
                    </a:ext>
                  </a:extLst>
                </a:gridCol>
                <a:gridCol w="1125285">
                  <a:extLst>
                    <a:ext uri="{9D8B030D-6E8A-4147-A177-3AD203B41FA5}">
                      <a16:colId xmlns:a16="http://schemas.microsoft.com/office/drawing/2014/main" val="2053638114"/>
                    </a:ext>
                  </a:extLst>
                </a:gridCol>
                <a:gridCol w="1196564">
                  <a:extLst>
                    <a:ext uri="{9D8B030D-6E8A-4147-A177-3AD203B41FA5}">
                      <a16:colId xmlns:a16="http://schemas.microsoft.com/office/drawing/2014/main" val="3097250973"/>
                    </a:ext>
                  </a:extLst>
                </a:gridCol>
                <a:gridCol w="918511">
                  <a:extLst>
                    <a:ext uri="{9D8B030D-6E8A-4147-A177-3AD203B41FA5}">
                      <a16:colId xmlns:a16="http://schemas.microsoft.com/office/drawing/2014/main" val="4261851480"/>
                    </a:ext>
                  </a:extLst>
                </a:gridCol>
              </a:tblGrid>
              <a:tr h="536627">
                <a:tc>
                  <a:txBody>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Areas of change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2023</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Nov 23-March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April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June</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2024</a:t>
                      </a: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2025</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2026</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extLst>
                  <a:ext uri="{0D108BD9-81ED-4DB2-BD59-A6C34878D82A}">
                    <a16:rowId xmlns:a16="http://schemas.microsoft.com/office/drawing/2014/main" val="678523130"/>
                  </a:ext>
                </a:extLst>
              </a:tr>
              <a:tr h="1415944">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1.</a:t>
                      </a:r>
                    </a:p>
                    <a:p>
                      <a:pPr algn="l"/>
                      <a:r>
                        <a:rPr lang="en-US" sz="900" b="1" dirty="0">
                          <a:latin typeface="Verdana" panose="020B0604030504040204" pitchFamily="34" charset="0"/>
                          <a:ea typeface="Verdana" panose="020B0604030504040204" pitchFamily="34" charset="0"/>
                          <a:cs typeface="Verdana" panose="020B0604030504040204" pitchFamily="34" charset="0"/>
                        </a:rPr>
                        <a:t>Extending early entitlements for working parents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Currently, parents who work more than 16 hours a week and earn less than £100,000 are entitled to 30hours free childcare a week for </a:t>
                      </a:r>
                      <a:r>
                        <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children </a:t>
                      </a:r>
                      <a:r>
                        <a:rPr lang="en-GB" sz="900" b="1"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aged three to four.</a:t>
                      </a: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2-year-olds introduced</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children 9 months plus introduced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30hrs pw for 38 weeks for eligible working parents of children from 9 months to primary school age introduced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5226042"/>
                  </a:ext>
                </a:extLst>
              </a:tr>
              <a:tr h="1679739">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2. </a:t>
                      </a:r>
                    </a:p>
                    <a:p>
                      <a:pPr algn="l"/>
                      <a:r>
                        <a:rPr lang="en-US" sz="900" b="1" dirty="0">
                          <a:latin typeface="Verdana" panose="020B0604030504040204" pitchFamily="34" charset="0"/>
                          <a:ea typeface="Verdana" panose="020B0604030504040204" pitchFamily="34" charset="0"/>
                          <a:cs typeface="Verdana" panose="020B0604030504040204" pitchFamily="34" charset="0"/>
                        </a:rPr>
                        <a:t>Wrap around childcare programme</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b="1" dirty="0">
                          <a:latin typeface="Verdana" panose="020B0604030504040204" pitchFamily="34" charset="0"/>
                          <a:ea typeface="Verdana" panose="020B0604030504040204" pitchFamily="34" charset="0"/>
                          <a:cs typeface="Verdana" panose="020B0604030504040204" pitchFamily="34" charset="0"/>
                        </a:rPr>
                        <a:t>E.g. Breakfast &amp; Afterschool clubs-8am-6pm</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Local authorities expected to start planning and preparation for rollout of national programme</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DfE publishes guidance for schools</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LA information sessions</a:t>
                      </a:r>
                    </a:p>
                    <a:p>
                      <a:pPr marL="171450" marR="0" lvl="0" indent="-17145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Verdana" panose="020B0604030504040204" pitchFamily="34" charset="0"/>
                          <a:ea typeface="Verdana" panose="020B0604030504040204" pitchFamily="34" charset="0"/>
                          <a:cs typeface="Verdana" panose="020B0604030504040204" pitchFamily="34" charset="0"/>
                        </a:rPr>
                        <a:t>LA to submit completed supply &amp; demand mapping data to DfE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Deadline for LAs to submit delivery plan for programme funding to DfE</a:t>
                      </a: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SLAs, including monitoring agreements constructed and agreed between Schools/ Providers &amp; LA &amp; Grants distributed</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begins for two academic years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continues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Wraparound financial support finishes in April 2026</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All schools able to offer 8am-6pm wraparound on their own or in partnership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069752"/>
                  </a:ext>
                </a:extLst>
              </a:tr>
              <a:tr h="888354">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EY Supplementary Grant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 one-off EY supplementary grant for the period September 23-March 24 for 3/4yo and 2yo places</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4805592"/>
                  </a:ext>
                </a:extLst>
              </a:tr>
              <a:tr h="624559">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Expected increased funding rates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Expecting an increase in 3/4yo &amp; 2yo funding rate</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5350556"/>
                  </a:ext>
                </a:extLst>
              </a:tr>
              <a:tr h="492662">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Childminder grants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 grants become available on 30/11/23</a:t>
                      </a:r>
                      <a:endParaRPr lang="en-GB" sz="900" dirty="0">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extLst>
                  <a:ext uri="{0D108BD9-81ED-4DB2-BD59-A6C34878D82A}">
                    <a16:rowId xmlns:a16="http://schemas.microsoft.com/office/drawing/2014/main" val="1221506378"/>
                  </a:ext>
                </a:extLst>
              </a:tr>
              <a:tr h="145685">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Families on Universal income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Will pay childcare support up-front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407682"/>
                  </a:ext>
                </a:extLst>
              </a:tr>
              <a:tr h="461327">
                <a:tc rowSpan="2">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Change in staff ratios (optional)</a:t>
                      </a:r>
                    </a:p>
                    <a:p>
                      <a:endParaRPr lang="en-US" sz="900" b="1" dirty="0">
                        <a:latin typeface="Verdana" panose="020B0604030504040204" pitchFamily="34" charset="0"/>
                        <a:ea typeface="Verdana" panose="020B0604030504040204" pitchFamily="34" charset="0"/>
                        <a:cs typeface="Verdana" panose="020B0604030504040204" pitchFamily="34" charset="0"/>
                      </a:endParaRPr>
                    </a:p>
                    <a:p>
                      <a:r>
                        <a:rPr lang="en-US" sz="900" b="1" dirty="0">
                          <a:latin typeface="Verdana" panose="020B0604030504040204" pitchFamily="34" charset="0"/>
                          <a:ea typeface="Verdana" panose="020B0604030504040204" pitchFamily="34" charset="0"/>
                          <a:cs typeface="Verdana" panose="020B0604030504040204" pitchFamily="34" charset="0"/>
                        </a:rPr>
                        <a:t>New ‘Provider specific’ EYFS Frameworks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Consultation response for EYFS &amp; implementation of outcomes January 2024</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931160"/>
                  </a:ext>
                </a:extLst>
              </a:tr>
              <a:tr h="427027">
                <a:tc vMerge="1">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New ‘Provider specific’ EYFS Frameworks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Childminders can care for current max 3 children, when caring for siblings.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are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Further measures for flexibility of operation expected.</a:t>
                      </a:r>
                    </a:p>
                    <a:p>
                      <a:r>
                        <a:rPr lang="en-US" sz="900" dirty="0">
                          <a:latin typeface="Verdana" panose="020B0604030504040204" pitchFamily="34" charset="0"/>
                          <a:ea typeface="Verdana" panose="020B0604030504040204" pitchFamily="34" charset="0"/>
                          <a:cs typeface="Verdana" panose="020B0604030504040204" pitchFamily="34" charset="0"/>
                        </a:rPr>
                        <a:t>Early 2024</a:t>
                      </a: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741590"/>
                  </a:ext>
                </a:extLst>
              </a:tr>
            </a:tbl>
          </a:graphicData>
        </a:graphic>
      </p:graphicFrame>
      <p:sp>
        <p:nvSpPr>
          <p:cNvPr id="6" name="TextBox 5">
            <a:extLst>
              <a:ext uri="{FF2B5EF4-FFF2-40B4-BE49-F238E27FC236}">
                <a16:creationId xmlns:a16="http://schemas.microsoft.com/office/drawing/2014/main" id="{27E36B16-FD87-7B4E-A5D2-EB5097593812}"/>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289040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572404-397B-D049-B4A6-B7E049816927}"/>
              </a:ext>
            </a:extLst>
          </p:cNvPr>
          <p:cNvSpPr txBox="1"/>
          <p:nvPr/>
        </p:nvSpPr>
        <p:spPr>
          <a:xfrm>
            <a:off x="302419" y="181025"/>
            <a:ext cx="10083797" cy="363818"/>
          </a:xfrm>
          <a:prstGeom prst="rect">
            <a:avLst/>
          </a:prstGeom>
          <a:solidFill>
            <a:srgbClr val="FFDD97"/>
          </a:solidFill>
        </p:spPr>
        <p:txBody>
          <a:bodyPr wrap="square" rtlCol="0">
            <a:spAutoFit/>
          </a:bodyPr>
          <a:lstStyle/>
          <a:p>
            <a:r>
              <a:rPr lang="en-US" sz="1764" dirty="0">
                <a:solidFill>
                  <a:schemeClr val="tx1"/>
                </a:solidFill>
                <a:latin typeface="Verdana" panose="020B0604030504040204" pitchFamily="34" charset="0"/>
                <a:ea typeface="Verdana" panose="020B0604030504040204" pitchFamily="34" charset="0"/>
                <a:cs typeface="Verdana" panose="020B0604030504040204" pitchFamily="34" charset="0"/>
              </a:rPr>
              <a:t>3. Wraparound Programme- Key areas of change, milestones &amp; timeline</a:t>
            </a:r>
            <a:endParaRPr lang="en-GB" sz="1764"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3">
            <a:extLst>
              <a:ext uri="{FF2B5EF4-FFF2-40B4-BE49-F238E27FC236}">
                <a16:creationId xmlns:a16="http://schemas.microsoft.com/office/drawing/2014/main" id="{C8517A09-012B-534F-847E-BA9A64CA1D77}"/>
              </a:ext>
            </a:extLst>
          </p:cNvPr>
          <p:cNvGraphicFramePr>
            <a:graphicFrameLocks noGrp="1"/>
          </p:cNvGraphicFramePr>
          <p:nvPr>
            <p:extLst>
              <p:ext uri="{D42A27DB-BD31-4B8C-83A1-F6EECF244321}">
                <p14:modId xmlns:p14="http://schemas.microsoft.com/office/powerpoint/2010/main" val="3205397855"/>
              </p:ext>
            </p:extLst>
          </p:nvPr>
        </p:nvGraphicFramePr>
        <p:xfrm>
          <a:off x="411769" y="1189137"/>
          <a:ext cx="9865096" cy="5415518"/>
        </p:xfrm>
        <a:graphic>
          <a:graphicData uri="http://schemas.openxmlformats.org/drawingml/2006/table">
            <a:tbl>
              <a:tblPr firstRow="1" bandRow="1">
                <a:tableStyleId>{5C22544A-7EE6-4342-B048-85BDC9FD1C3A}</a:tableStyleId>
              </a:tblPr>
              <a:tblGrid>
                <a:gridCol w="1499495">
                  <a:extLst>
                    <a:ext uri="{9D8B030D-6E8A-4147-A177-3AD203B41FA5}">
                      <a16:colId xmlns:a16="http://schemas.microsoft.com/office/drawing/2014/main" val="96823861"/>
                    </a:ext>
                  </a:extLst>
                </a:gridCol>
                <a:gridCol w="1420573">
                  <a:extLst>
                    <a:ext uri="{9D8B030D-6E8A-4147-A177-3AD203B41FA5}">
                      <a16:colId xmlns:a16="http://schemas.microsoft.com/office/drawing/2014/main" val="4104894630"/>
                    </a:ext>
                  </a:extLst>
                </a:gridCol>
                <a:gridCol w="1341652">
                  <a:extLst>
                    <a:ext uri="{9D8B030D-6E8A-4147-A177-3AD203B41FA5}">
                      <a16:colId xmlns:a16="http://schemas.microsoft.com/office/drawing/2014/main" val="2772858281"/>
                    </a:ext>
                  </a:extLst>
                </a:gridCol>
                <a:gridCol w="1420573">
                  <a:extLst>
                    <a:ext uri="{9D8B030D-6E8A-4147-A177-3AD203B41FA5}">
                      <a16:colId xmlns:a16="http://schemas.microsoft.com/office/drawing/2014/main" val="1297917697"/>
                    </a:ext>
                  </a:extLst>
                </a:gridCol>
                <a:gridCol w="1578416">
                  <a:extLst>
                    <a:ext uri="{9D8B030D-6E8A-4147-A177-3AD203B41FA5}">
                      <a16:colId xmlns:a16="http://schemas.microsoft.com/office/drawing/2014/main" val="2053638114"/>
                    </a:ext>
                  </a:extLst>
                </a:gridCol>
                <a:gridCol w="1331330">
                  <a:extLst>
                    <a:ext uri="{9D8B030D-6E8A-4147-A177-3AD203B41FA5}">
                      <a16:colId xmlns:a16="http://schemas.microsoft.com/office/drawing/2014/main" val="3097250973"/>
                    </a:ext>
                  </a:extLst>
                </a:gridCol>
                <a:gridCol w="1273057">
                  <a:extLst>
                    <a:ext uri="{9D8B030D-6E8A-4147-A177-3AD203B41FA5}">
                      <a16:colId xmlns:a16="http://schemas.microsoft.com/office/drawing/2014/main" val="4261851480"/>
                    </a:ext>
                  </a:extLst>
                </a:gridCol>
              </a:tblGrid>
              <a:tr h="703050">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Nov/Dec</a:t>
                      </a:r>
                    </a:p>
                    <a:p>
                      <a:pPr algn="ctr"/>
                      <a:r>
                        <a:rPr lang="en-US" sz="1500" dirty="0">
                          <a:latin typeface="Verdana" panose="020B0604030504040204" pitchFamily="34" charset="0"/>
                          <a:ea typeface="Verdana" panose="020B0604030504040204" pitchFamily="34" charset="0"/>
                          <a:cs typeface="Verdana" panose="020B0604030504040204" pitchFamily="34" charset="0"/>
                        </a:rPr>
                        <a:t>2023</a:t>
                      </a:r>
                    </a:p>
                  </a:txBody>
                  <a:tcPr marL="100838" marR="100838" marT="50419" marB="50419"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Jan 2024</a:t>
                      </a:r>
                    </a:p>
                  </a:txBody>
                  <a:tcPr marL="100838" marR="100838" marT="50419" marB="50419"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March 2024</a:t>
                      </a:r>
                    </a:p>
                  </a:txBody>
                  <a:tcPr marL="100838" marR="100838" marT="50419" marB="504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June 2024</a:t>
                      </a:r>
                    </a:p>
                  </a:txBody>
                  <a:tcPr marL="100838" marR="100838" marT="50419" marB="50419"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2024</a:t>
                      </a:r>
                    </a:p>
                  </a:txBody>
                  <a:tcPr marL="100838" marR="100838" marT="50419" marB="50419"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2025</a:t>
                      </a:r>
                    </a:p>
                  </a:txBody>
                  <a:tcPr marL="100838" marR="100838" marT="50419" marB="50419"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2026</a:t>
                      </a:r>
                    </a:p>
                  </a:txBody>
                  <a:tcPr marL="100838" marR="100838" marT="50419" marB="504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423"/>
                    </a:solidFill>
                  </a:tcPr>
                </a:tc>
                <a:extLst>
                  <a:ext uri="{0D108BD9-81ED-4DB2-BD59-A6C34878D82A}">
                    <a16:rowId xmlns:a16="http://schemas.microsoft.com/office/drawing/2014/main" val="678523130"/>
                  </a:ext>
                </a:extLst>
              </a:tr>
              <a:tr h="1868430">
                <a:tc rowSpan="2">
                  <a:txBody>
                    <a:bodyPr/>
                    <a:lstStyle/>
                    <a:p>
                      <a:pPr marL="171450" indent="-171450">
                        <a:buFont typeface="Arial" panose="020B0604020202020204" pitchFamily="34" charset="0"/>
                        <a:buChar char="•"/>
                      </a:pP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Local authorities expected to start planning and preparation for rollout of national programme</a:t>
                      </a:r>
                    </a:p>
                    <a:p>
                      <a:pPr marL="171450" indent="-171450">
                        <a:buFont typeface="Arial" panose="020B0604020202020204" pitchFamily="34" charset="0"/>
                        <a:buChar char="•"/>
                      </a:pPr>
                      <a:endPar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Ealing EGFL page established</a:t>
                      </a:r>
                    </a:p>
                    <a:p>
                      <a:pPr marL="171450" indent="-171450">
                        <a:buFont typeface="Arial" panose="020B0604020202020204" pitchFamily="34" charset="0"/>
                        <a:buChar char="•"/>
                      </a:pPr>
                      <a:endPar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Ealing survey to schools distributed</a:t>
                      </a:r>
                      <a:r>
                        <a:rPr lang="en-GB" sz="1200" dirty="0">
                          <a:effectLst/>
                          <a:latin typeface="Verdana" panose="020B0604030504040204" pitchFamily="34" charset="0"/>
                          <a:ea typeface="Verdana" panose="020B0604030504040204" pitchFamily="34" charset="0"/>
                          <a:cs typeface="Verdana" panose="020B0604030504040204" pitchFamily="34" charset="0"/>
                        </a:rPr>
                        <a:t> </a:t>
                      </a:r>
                    </a:p>
                    <a:p>
                      <a:pPr marL="171450" indent="-171450">
                        <a:buFont typeface="Arial" panose="020B0604020202020204" pitchFamily="34" charset="0"/>
                        <a:buChar char="•"/>
                      </a:pPr>
                      <a:endParaRPr lang="en-GB" sz="1200" dirty="0">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dirty="0">
                          <a:effectLst/>
                          <a:latin typeface="Verdana" panose="020B0604030504040204" pitchFamily="34" charset="0"/>
                          <a:ea typeface="Verdana" panose="020B0604030504040204" pitchFamily="34" charset="0"/>
                          <a:cs typeface="Verdana" panose="020B0604030504040204" pitchFamily="34" charset="0"/>
                        </a:rPr>
                        <a:t>Support for schools for parent survey for wrap around provision</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97"/>
                    </a:solidFill>
                  </a:tcPr>
                </a:tc>
                <a:tc>
                  <a:txBody>
                    <a:bodyPr/>
                    <a:lstStyle/>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DfE publishes guidance for schools</a:t>
                      </a:r>
                    </a:p>
                    <a:p>
                      <a:pPr marL="171450" indent="-171450">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LA information sessions</a:t>
                      </a:r>
                    </a:p>
                  </a:txBody>
                  <a:tcPr marL="100838" marR="100838" marT="50419" marB="50419">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FA7"/>
                    </a:solidFill>
                  </a:tcPr>
                </a:tc>
                <a:tc>
                  <a:txBody>
                    <a:bodyPr/>
                    <a:lstStyle/>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LAS to submit completed supply &amp; demand mapping data to DfE</a:t>
                      </a:r>
                    </a:p>
                  </a:txBody>
                  <a:tcPr marL="100838" marR="100838" marT="50419" marB="504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FA7"/>
                    </a:solidFill>
                  </a:tcPr>
                </a:tc>
                <a:tc>
                  <a:txBody>
                    <a:bodyPr/>
                    <a:lstStyle/>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Deadline for LAs to submit delivery plan for programme funding to DfE</a:t>
                      </a:r>
                    </a:p>
                  </a:txBody>
                  <a:tcPr marL="100838" marR="100838" marT="50419" marB="50419">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FA7"/>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begins for two academic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Wrap around places available for families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Ealing Steering group continues to oversee &amp; monitor progress</a:t>
                      </a:r>
                    </a:p>
                    <a:p>
                      <a:endParaRPr lang="en-US" sz="10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FA7"/>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continues </a:t>
                      </a:r>
                    </a:p>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97"/>
                    </a:solidFill>
                  </a:tcPr>
                </a:tc>
                <a:tc rowSpan="2">
                  <a:txBody>
                    <a:bodyPr/>
                    <a:lstStyle/>
                    <a:p>
                      <a:r>
                        <a:rPr lang="en-GB" sz="12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Wraparound financial support finishes in April 2026</a:t>
                      </a:r>
                    </a:p>
                    <a:p>
                      <a:endPar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r>
                        <a:rPr lang="en-GB" sz="12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Goal: </a:t>
                      </a:r>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All schools able to offer 8am-6pm wraparound on their own or in partnership.</a:t>
                      </a:r>
                    </a:p>
                    <a:p>
                      <a:endPar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r>
                        <a:rPr lang="en-GB"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Provision is self funded</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8476832"/>
                  </a:ext>
                </a:extLst>
              </a:tr>
              <a:tr h="2794825">
                <a:tc vMerge="1">
                  <a:txBody>
                    <a:bodyPr/>
                    <a:lstStyle/>
                    <a:p>
                      <a:endParaRPr lang="en-US"/>
                    </a:p>
                  </a:txBody>
                  <a:tcPr/>
                </a:tc>
                <a:tc gridSpan="3">
                  <a:txBody>
                    <a:bodyPr/>
                    <a:lstStyle/>
                    <a:p>
                      <a:pPr marL="171450" marR="0" lvl="0" indent="-17145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anose="020B0604030504040204" pitchFamily="34" charset="0"/>
                          <a:ea typeface="Verdana" panose="020B0604030504040204" pitchFamily="34" charset="0"/>
                          <a:cs typeface="Verdana" panose="020B0604030504040204" pitchFamily="34" charset="0"/>
                        </a:rPr>
                        <a:t>Steering group established including representation from schools, providers and parent/carers</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LA works with and supports schools and providers in developing the wrap round offer, including business support.</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Financial guidance &amp; grant conditions distributed which specifies the sum per new place established</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Financial guidance &amp; grant conditions regarding capital grant distributed &amp; allocation agreed.</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SLAs, including monitoring agreements constructed and agreed between Schools/ Providers &amp; LA.</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Grants distributed</a:t>
                      </a:r>
                    </a:p>
                  </a:txBody>
                  <a:tcPr marL="100838" marR="100838" marT="50419" marB="50419">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FA7"/>
                    </a:solidFill>
                  </a:tcPr>
                </a:tc>
                <a:tc hMerge="1">
                  <a:txBody>
                    <a:bodyPr/>
                    <a:lstStyle/>
                    <a:p>
                      <a:pPr marL="171450" indent="-171450">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T w="12700" cap="flat" cmpd="sng" algn="ctr">
                      <a:solidFill>
                        <a:schemeClr val="tx1"/>
                      </a:solidFill>
                      <a:prstDash val="solid"/>
                      <a:round/>
                      <a:headEnd type="none" w="med" len="med"/>
                      <a:tailEnd type="none" w="med" len="med"/>
                    </a:lnT>
                    <a:solidFill>
                      <a:srgbClr val="FFCFA7"/>
                    </a:solidFill>
                  </a:tcPr>
                </a:tc>
                <a:tc hMerge="1">
                  <a:txBody>
                    <a:bodyPr/>
                    <a:lstStyle/>
                    <a:p>
                      <a:pPr marL="171450" indent="-171450">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T w="12700" cap="flat" cmpd="sng" algn="ctr">
                      <a:solidFill>
                        <a:schemeClr val="tx1"/>
                      </a:solidFill>
                      <a:prstDash val="solid"/>
                      <a:round/>
                      <a:headEnd type="none" w="med" len="med"/>
                      <a:tailEnd type="none" w="med" len="med"/>
                    </a:lnT>
                    <a:solidFill>
                      <a:srgbClr val="FFCFA7"/>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79743890"/>
                  </a:ext>
                </a:extLst>
              </a:tr>
            </a:tbl>
          </a:graphicData>
        </a:graphic>
      </p:graphicFrame>
      <p:sp>
        <p:nvSpPr>
          <p:cNvPr id="4" name="TextBox 3">
            <a:extLst>
              <a:ext uri="{FF2B5EF4-FFF2-40B4-BE49-F238E27FC236}">
                <a16:creationId xmlns:a16="http://schemas.microsoft.com/office/drawing/2014/main" id="{EF38516A-9062-8749-8BFD-DAA4DCCF5CB7}"/>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4</a:t>
            </a:r>
          </a:p>
        </p:txBody>
      </p:sp>
    </p:spTree>
    <p:extLst>
      <p:ext uri="{BB962C8B-B14F-4D97-AF65-F5344CB8AC3E}">
        <p14:creationId xmlns:p14="http://schemas.microsoft.com/office/powerpoint/2010/main" val="287288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88288" y="1116749"/>
            <a:ext cx="3781790" cy="1384995"/>
          </a:xfrm>
          <a:prstGeom prst="rect">
            <a:avLst/>
          </a:prstGeom>
          <a:solidFill>
            <a:srgbClr val="FFDD97"/>
          </a:solidFill>
        </p:spPr>
        <p:txBody>
          <a:bodyPr wrap="square">
            <a:spAutoFit/>
          </a:bodyP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4</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What is the ambition of the National Wraparound Childcare Programme?</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58567" y="2665034"/>
            <a:ext cx="3641233" cy="3539430"/>
          </a:xfrm>
          <a:prstGeom prst="rect">
            <a:avLst/>
          </a:prstGeom>
          <a:noFill/>
        </p:spPr>
        <p:txBody>
          <a:bodyPr wrap="square" rtlCol="0">
            <a:spAutoFit/>
          </a:bodyPr>
          <a:lstStyle/>
          <a:p>
            <a:r>
              <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The national wraparound childcare programme is part of the childcare reforms announced at the 2023 Spring Budget.</a:t>
            </a:r>
          </a:p>
          <a:p>
            <a:endParaRPr lang="en-GB" sz="1600" b="0" dirty="0">
              <a:effectLst/>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The government’s ambition is that by 2026, all parents and carers of </a:t>
            </a:r>
            <a:r>
              <a:rPr lang="en-GB" sz="160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primary school-aged children</a:t>
            </a:r>
            <a:r>
              <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 who need it will be able to access term time childcare in their local area from </a:t>
            </a:r>
            <a:r>
              <a:rPr lang="en-GB" sz="160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8am-6pm</a:t>
            </a:r>
            <a:r>
              <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 so that parents can access employment and improve labour market participation. </a:t>
            </a:r>
            <a:endParaRPr lang="en-GB" sz="1600" b="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9" name="Picture 35">
            <a:extLst>
              <a:ext uri="{FF2B5EF4-FFF2-40B4-BE49-F238E27FC236}">
                <a16:creationId xmlns:a16="http://schemas.microsoft.com/office/drawing/2014/main" id="{D62FDC3E-0123-E44C-B3B3-C9706A2F1C90}"/>
              </a:ext>
            </a:extLst>
          </p:cNvPr>
          <p:cNvPicPr>
            <a:picLocks noChangeAspect="1"/>
          </p:cNvPicPr>
          <p:nvPr/>
        </p:nvPicPr>
        <p:blipFill>
          <a:blip r:embed="rId3"/>
          <a:stretch>
            <a:fillRect/>
          </a:stretch>
        </p:blipFill>
        <p:spPr>
          <a:xfrm>
            <a:off x="158567" y="182304"/>
            <a:ext cx="1441336" cy="856532"/>
          </a:xfrm>
          <a:prstGeom prst="rect">
            <a:avLst/>
          </a:prstGeom>
          <a:ln>
            <a:solidFill>
              <a:srgbClr val="FFC423"/>
            </a:solidFill>
          </a:ln>
        </p:spPr>
      </p:pic>
      <p:sp>
        <p:nvSpPr>
          <p:cNvPr id="10" name="TextBox 9">
            <a:extLst>
              <a:ext uri="{FF2B5EF4-FFF2-40B4-BE49-F238E27FC236}">
                <a16:creationId xmlns:a16="http://schemas.microsoft.com/office/drawing/2014/main" id="{7FFBA907-DAD7-7343-A272-80E06D166867}"/>
              </a:ext>
            </a:extLst>
          </p:cNvPr>
          <p:cNvSpPr txBox="1"/>
          <p:nvPr/>
        </p:nvSpPr>
        <p:spPr>
          <a:xfrm>
            <a:off x="3870078" y="182303"/>
            <a:ext cx="6654471" cy="769441"/>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5</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In the context of this programme, </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what is meant by wraparound childcare ?</a:t>
            </a:r>
            <a:endParaRPr lang="en-US" sz="2000" dirty="0">
              <a:solidFill>
                <a:schemeClr val="tx1"/>
              </a:solidFill>
            </a:endParaRPr>
          </a:p>
        </p:txBody>
      </p:sp>
      <p:sp>
        <p:nvSpPr>
          <p:cNvPr id="11" name="TextBox 10">
            <a:extLst>
              <a:ext uri="{FF2B5EF4-FFF2-40B4-BE49-F238E27FC236}">
                <a16:creationId xmlns:a16="http://schemas.microsoft.com/office/drawing/2014/main" id="{4DB7BBD4-462A-534F-A9C7-81089D4E543B}"/>
              </a:ext>
            </a:extLst>
          </p:cNvPr>
          <p:cNvSpPr txBox="1"/>
          <p:nvPr/>
        </p:nvSpPr>
        <p:spPr>
          <a:xfrm>
            <a:off x="3870077" y="1121165"/>
            <a:ext cx="6654471" cy="6001643"/>
          </a:xfrm>
          <a:prstGeom prst="rect">
            <a:avLst/>
          </a:prstGeom>
          <a:noFill/>
        </p:spPr>
        <p:txBody>
          <a:bodyPr wrap="square" rtlCol="0">
            <a:spAutoFit/>
          </a:bodyPr>
          <a:lstStyle/>
          <a:p>
            <a:pPr marL="285750" indent="-285750">
              <a:buFont typeface="Arial" panose="020B0604020202020204" pitchFamily="34" charset="0"/>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T</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he term ‘wraparound childcare’ refers to provision directly before and after the school day during school term time for primary school age children from reception (including children under 5 years of age) to Year 6, from 8am-6pm.</a:t>
            </a:r>
          </a:p>
          <a:p>
            <a:pPr marL="285750" indent="-285750">
              <a:buFont typeface="Arial"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If a maintained nursery is providing wraparound care (i.e., provision for children in reception to Year 6, immediately before and/or after school hours) or want to expand to do this, then they will be eligible for funding. </a:t>
            </a:r>
          </a:p>
          <a:p>
            <a:endParaRPr lang="en-GB" sz="16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This provision can be offered by schools and private, voluntary and independent (PVI) providers (including childminders and early years settings) and can be run on a school site or at another setting in the area. </a:t>
            </a:r>
          </a:p>
          <a:p>
            <a:pPr marL="285750" indent="-285750">
              <a:buFont typeface="Arial" panose="020B0604020202020204" pitchFamily="34" charset="0"/>
              <a:buChar char="•"/>
            </a:pPr>
            <a:endPar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It should not require parents to pick their children up from school and drop them off at another location. </a:t>
            </a:r>
          </a:p>
          <a:p>
            <a:pPr marL="285750" indent="-285750">
              <a:buFont typeface="Arial" panose="020B0604020202020204" pitchFamily="34" charset="0"/>
              <a:buChar char="•"/>
            </a:pPr>
            <a:endParaRPr lang="en-GB" sz="16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Many schools already offer enrichment and extra-curricular activities before and after the school day. The principal aim of the programme is to ensure childcare provision is regular, has longer hours and is more dependable for working parents. </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079AE37-4852-5145-92B6-A74A12AE9E9A}"/>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5</a:t>
            </a:r>
          </a:p>
        </p:txBody>
      </p:sp>
    </p:spTree>
    <p:extLst>
      <p:ext uri="{BB962C8B-B14F-4D97-AF65-F5344CB8AC3E}">
        <p14:creationId xmlns:p14="http://schemas.microsoft.com/office/powerpoint/2010/main" val="85328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77575" y="253033"/>
            <a:ext cx="5326331" cy="1077218"/>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6</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What is the vision of the National Wraparound Childcare Programme?</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72757" y="1657732"/>
            <a:ext cx="5308674" cy="5016758"/>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Local authority-led</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lvl="0"/>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B</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uilding on their existing duty to ensure that there is sufficient childcare in their local area, they will lead the strategy and delivery of the programme locally.</a:t>
            </a:r>
          </a:p>
          <a:p>
            <a:pPr lvl="0"/>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285750" lvl="0" indent="-285750">
              <a:buFont typeface="Arial" panose="020B0604020202020204" pitchFamily="34" charset="0"/>
              <a:buChar cha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School-centred, with provision delivered by a variety of childcare providers. </a:t>
            </a:r>
          </a:p>
          <a:p>
            <a:pPr lvl="0"/>
            <a:endPar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Schools are uniquely placed to understand their communities and families. As happens now, we expect that the majority of parents will access childcare either through provision on a school site, or through the school signposting them to alternative local provision, for example PVIs and childminders. </a:t>
            </a:r>
          </a:p>
          <a:p>
            <a:pPr lvl="0"/>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This approach reflects the diversity of delivery models for wraparound childcare and the need for coherence for parents. </a:t>
            </a:r>
          </a:p>
        </p:txBody>
      </p:sp>
      <p:sp>
        <p:nvSpPr>
          <p:cNvPr id="11" name="TextBox 10">
            <a:extLst>
              <a:ext uri="{FF2B5EF4-FFF2-40B4-BE49-F238E27FC236}">
                <a16:creationId xmlns:a16="http://schemas.microsoft.com/office/drawing/2014/main" id="{4DB7BBD4-462A-534F-A9C7-81089D4E543B}"/>
              </a:ext>
            </a:extLst>
          </p:cNvPr>
          <p:cNvSpPr txBox="1"/>
          <p:nvPr/>
        </p:nvSpPr>
        <p:spPr>
          <a:xfrm>
            <a:off x="5503906" y="411271"/>
            <a:ext cx="5184731" cy="6740307"/>
          </a:xfrm>
          <a:prstGeom prst="rect">
            <a:avLst/>
          </a:prstGeom>
          <a:noFill/>
        </p:spPr>
        <p:txBody>
          <a:bodyPr wrap="square" rtlCol="0">
            <a:spAutoFit/>
          </a:bodyPr>
          <a:lstStyle/>
          <a:p>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 order to do this the programme needs to be: </a:t>
            </a:r>
          </a:p>
          <a:p>
            <a:endPar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mj-lt"/>
              <a:buAutoNum type="alphaLcParen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Cohesive and collaborative</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programme is an opportunity to build new relationships and strengthen existing relationships across local authority boundaries and with professionals. </a:t>
            </a:r>
          </a:p>
          <a:p>
            <a:pPr marL="342900" lvl="0" indent="-342900">
              <a:buFont typeface="+mj-lt"/>
              <a:buAutoNum type="alphaLcParen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Purposeful</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 the programme needs strong leadership, with passion and shared motivation to provide the right support for families. </a:t>
            </a:r>
          </a:p>
          <a:p>
            <a:pPr marL="342900" lvl="0" indent="-342900">
              <a:buFont typeface="+mj-lt"/>
              <a:buAutoNum type="alphaLcParen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Reflective of the community</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programme should be built on existing assets and understanding of the local community, which incorporates and does not disrupt and displace the existing wraparound childcare market. </a:t>
            </a:r>
          </a:p>
          <a:p>
            <a:pPr marL="342900" lvl="0" indent="-342900">
              <a:buFont typeface="+mj-lt"/>
              <a:buAutoNum type="alphaLcParen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Able to deliver </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programme needs to be led by skilled staff and develop the skills and the capacity of the workforce. </a:t>
            </a:r>
          </a:p>
          <a:p>
            <a:pPr marL="342900" lvl="0" indent="-342900">
              <a:buFont typeface="+mj-lt"/>
              <a:buAutoNum type="alphaLcParen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High quality and inclusive</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programme should provide provision that is child centred, easily accessible and listens to the needs of families. </a:t>
            </a:r>
          </a:p>
          <a:p>
            <a:pPr marL="342900" lvl="0" indent="-342900">
              <a:buFont typeface="+mj-lt"/>
              <a:buAutoNum type="alphaLcParenR"/>
            </a:pPr>
            <a:r>
              <a:rPr lang="en-GB"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Sustainable </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programme needs to be sustainable for families and providers with the future always in mind. </a:t>
            </a:r>
          </a:p>
        </p:txBody>
      </p:sp>
      <p:sp>
        <p:nvSpPr>
          <p:cNvPr id="5" name="TextBox 4">
            <a:extLst>
              <a:ext uri="{FF2B5EF4-FFF2-40B4-BE49-F238E27FC236}">
                <a16:creationId xmlns:a16="http://schemas.microsoft.com/office/drawing/2014/main" id="{D0B08EBE-1824-5C47-9951-ACE9F37B4918}"/>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6</a:t>
            </a:r>
          </a:p>
        </p:txBody>
      </p:sp>
    </p:spTree>
    <p:extLst>
      <p:ext uri="{BB962C8B-B14F-4D97-AF65-F5344CB8AC3E}">
        <p14:creationId xmlns:p14="http://schemas.microsoft.com/office/powerpoint/2010/main" val="88563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77575" y="253033"/>
            <a:ext cx="10132830"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7</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Types of provision and delivery models</a:t>
            </a:r>
            <a:endParaRPr lang="en-US" sz="2000" dirty="0">
              <a:solidFill>
                <a:schemeClr val="tx1"/>
              </a:solidFill>
            </a:endParaRPr>
          </a:p>
        </p:txBody>
      </p:sp>
      <p:graphicFrame>
        <p:nvGraphicFramePr>
          <p:cNvPr id="2" name="Diagram 1">
            <a:extLst>
              <a:ext uri="{FF2B5EF4-FFF2-40B4-BE49-F238E27FC236}">
                <a16:creationId xmlns:a16="http://schemas.microsoft.com/office/drawing/2014/main" id="{3E8475A2-BA2C-2746-8354-E29AA91F1831}"/>
              </a:ext>
            </a:extLst>
          </p:cNvPr>
          <p:cNvGraphicFramePr/>
          <p:nvPr>
            <p:extLst>
              <p:ext uri="{D42A27DB-BD31-4B8C-83A1-F6EECF244321}">
                <p14:modId xmlns:p14="http://schemas.microsoft.com/office/powerpoint/2010/main" val="3287400927"/>
              </p:ext>
            </p:extLst>
          </p:nvPr>
        </p:nvGraphicFramePr>
        <p:xfrm>
          <a:off x="1527895" y="1045121"/>
          <a:ext cx="748883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D894D74-A7C4-A049-A942-EB35F7CA0BA0}"/>
              </a:ext>
            </a:extLst>
          </p:cNvPr>
          <p:cNvSpPr txBox="1"/>
          <p:nvPr/>
        </p:nvSpPr>
        <p:spPr>
          <a:xfrm>
            <a:off x="6352431" y="881759"/>
            <a:ext cx="2016224" cy="1569660"/>
          </a:xfrm>
          <a:prstGeom prst="rect">
            <a:avLst/>
          </a:prstGeom>
          <a:noFill/>
        </p:spPr>
        <p:txBody>
          <a:bodyPr wrap="square" rtlCol="0">
            <a:spAutoFit/>
          </a:bodyPr>
          <a:lstStyle/>
          <a:p>
            <a:pPr lvl="0">
              <a:buSzPts val="1000"/>
              <a:tabLst>
                <a:tab pos="457200" algn="l"/>
              </a:tabLst>
            </a:pPr>
            <a:r>
              <a:rPr lang="en-GB"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Provision that operates on school premises, managed by staff employed directly by a school. </a:t>
            </a:r>
          </a:p>
          <a:p>
            <a:pPr lvl="0">
              <a:buSzPts val="1000"/>
              <a:tabLst>
                <a:tab pos="457200" algn="l"/>
              </a:tabLst>
            </a:pPr>
            <a:r>
              <a:rPr lang="en-GB"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provision is open to all children in that school. </a:t>
            </a:r>
            <a:endParaRPr lang="en-GB" sz="1200" b="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F22CF3DD-3DA5-464E-82D8-A59E75BFA5EF}"/>
              </a:ext>
            </a:extLst>
          </p:cNvPr>
          <p:cNvSpPr txBox="1"/>
          <p:nvPr/>
        </p:nvSpPr>
        <p:spPr>
          <a:xfrm>
            <a:off x="8370447" y="2442597"/>
            <a:ext cx="2086440" cy="2492990"/>
          </a:xfrm>
          <a:prstGeom prst="rect">
            <a:avLst/>
          </a:prstGeom>
          <a:noFill/>
        </p:spPr>
        <p:txBody>
          <a:bodyPr wrap="square" rtlCol="0">
            <a:spAutoFit/>
          </a:bodyPr>
          <a:lstStyle/>
          <a:p>
            <a:r>
              <a:rPr lang="en-GB"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Provision that is operated and delivered by staff employed by a private provider. If based on a school site, the private provider may rent space from the school to be able to operate provision. Provision could also be operated on another site rather than on school premises. </a:t>
            </a:r>
            <a:endParaRPr lang="en-GB" sz="1200" b="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D0EB0204-CE40-CB46-A77B-9BC64ACB5EEB}"/>
              </a:ext>
            </a:extLst>
          </p:cNvPr>
          <p:cNvSpPr txBox="1"/>
          <p:nvPr/>
        </p:nvSpPr>
        <p:spPr>
          <a:xfrm>
            <a:off x="7644317" y="5437609"/>
            <a:ext cx="2666088" cy="1754326"/>
          </a:xfrm>
          <a:prstGeom prst="rect">
            <a:avLst/>
          </a:prstGeom>
          <a:noFill/>
        </p:spPr>
        <p:txBody>
          <a:bodyPr wrap="square" rtlCol="0">
            <a:spAutoFit/>
          </a:bodyPr>
          <a:lstStyle/>
          <a:p>
            <a:r>
              <a:rPr lang="en-GB"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local authority co-ordinates a community-focused model with children from multiple schools attending provision on one site. </a:t>
            </a:r>
          </a:p>
          <a:p>
            <a:r>
              <a:rPr lang="en-GB"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This could be operated by a lead school, a private provider, a community organisation or any other appropriate body </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93F1AEF9-B743-DF44-AB51-8209D92CA1DE}"/>
              </a:ext>
            </a:extLst>
          </p:cNvPr>
          <p:cNvSpPr txBox="1"/>
          <p:nvPr/>
        </p:nvSpPr>
        <p:spPr>
          <a:xfrm>
            <a:off x="398003" y="5068277"/>
            <a:ext cx="2647976" cy="2123658"/>
          </a:xfrm>
          <a:prstGeom prst="rect">
            <a:avLst/>
          </a:prstGeom>
          <a:noFill/>
        </p:spPr>
        <p:txBody>
          <a:bodyPr wrap="square" rtlCol="0">
            <a:spAutoFit/>
          </a:bodyPr>
          <a:lstStyle/>
          <a:p>
            <a:r>
              <a:rPr lang="en-GB"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Provision delivered by childminders (registered with Ofsted or a childminder agency), which schools and local authorities signpost to.</a:t>
            </a:r>
          </a:p>
          <a:p>
            <a:endParaRPr lang="en-GB" sz="12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This could consist of a group of childminders working together on a single site or childminders working individually from their homes. </a:t>
            </a:r>
            <a:endParaRPr lang="en-GB" sz="1200" b="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24CAFA28-81D0-F84C-9A58-E07B1436FAB7}"/>
              </a:ext>
            </a:extLst>
          </p:cNvPr>
          <p:cNvSpPr txBox="1"/>
          <p:nvPr/>
        </p:nvSpPr>
        <p:spPr>
          <a:xfrm>
            <a:off x="397825" y="1858893"/>
            <a:ext cx="1779621" cy="2677656"/>
          </a:xfrm>
          <a:prstGeom prst="rect">
            <a:avLst/>
          </a:prstGeom>
          <a:noFill/>
        </p:spPr>
        <p:txBody>
          <a:bodyPr wrap="square" rtlCol="0">
            <a:spAutoFit/>
          </a:bodyPr>
          <a:lstStyle/>
          <a:p>
            <a:r>
              <a:rPr lang="en-GB"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Provision delivered by early years providers which may take school aged children during wraparound hours. </a:t>
            </a:r>
          </a:p>
          <a:p>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For example, a local nursery or a pre-school operating on or off a school site may run the provision before and after school hours </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935EDBB3-C159-4348-9F29-63DB75C4B773}"/>
              </a:ext>
            </a:extLst>
          </p:cNvPr>
          <p:cNvSpPr txBox="1"/>
          <p:nvPr/>
        </p:nvSpPr>
        <p:spPr>
          <a:xfrm>
            <a:off x="3224753" y="6897115"/>
            <a:ext cx="4240789" cy="584775"/>
          </a:xfrm>
          <a:prstGeom prst="rect">
            <a:avLst/>
          </a:prstGeom>
          <a:noFill/>
        </p:spPr>
        <p:txBody>
          <a:bodyPr wrap="square" rtlCol="0">
            <a:spAutoFit/>
          </a:bodyPr>
          <a:lstStyle/>
          <a:p>
            <a:r>
              <a:rPr lang="en-GB" sz="160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There is no one-size-fits-all model </a:t>
            </a:r>
          </a:p>
          <a:p>
            <a:r>
              <a:rPr lang="en-GB" sz="160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across or within local authorities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56DDA8B9-5E4B-5048-9705-801463CDB316}"/>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7</a:t>
            </a:r>
          </a:p>
        </p:txBody>
      </p:sp>
    </p:spTree>
    <p:extLst>
      <p:ext uri="{BB962C8B-B14F-4D97-AF65-F5344CB8AC3E}">
        <p14:creationId xmlns:p14="http://schemas.microsoft.com/office/powerpoint/2010/main" val="279376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303759" y="182303"/>
            <a:ext cx="9988934"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8</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SEND and Special Schools</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303759" y="757089"/>
            <a:ext cx="10225136" cy="3539430"/>
          </a:xfrm>
          <a:prstGeom prst="rect">
            <a:avLst/>
          </a:prstGeom>
          <a:noFill/>
        </p:spPr>
        <p:txBody>
          <a:bodyPr wrap="square" rtlCol="0">
            <a:spAutoFit/>
          </a:bodyPr>
          <a:lstStyle/>
          <a:p>
            <a:pPr marL="285750" indent="-285750">
              <a:buFont typeface="Arial" panose="020B0604020202020204" pitchFamily="34" charset="0"/>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DfE is engaging with the sector, including co-design LAs, to understand the extent to which existing wraparound meets the needs of children with SEND, and what additional support may be required, for example with home to school transport.</a:t>
            </a:r>
          </a:p>
          <a:p>
            <a:pPr marL="285750" indent="-285750">
              <a:buFont typeface="Arial" panose="020B0604020202020204" pitchFamily="34" charset="0"/>
              <a:buChar char="•"/>
            </a:pPr>
            <a:endPar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The DfE </a:t>
            </a: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expects LAs to factor all schools into their mapping activity. Where demand is identified for pupils attending non-mainstream schools, the DfE expects LAs to work with schools and other providers to establish appropriate provision where possible.</a:t>
            </a:r>
          </a:p>
          <a:p>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Providers may use allocated capital funding to make reasonable adjustments to ensure that services are accessible where this is not already the case.</a:t>
            </a:r>
          </a:p>
          <a:p>
            <a:endPar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Programme funding will be able to cover transport costs such as minibus hire (although not purchase, for which capital funding could be used). </a:t>
            </a:r>
          </a:p>
          <a:p>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9C0546F6-B515-5742-B830-F2FFD7558280}"/>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8</a:t>
            </a:r>
          </a:p>
        </p:txBody>
      </p:sp>
      <p:sp>
        <p:nvSpPr>
          <p:cNvPr id="7" name="TextBox 6">
            <a:extLst>
              <a:ext uri="{FF2B5EF4-FFF2-40B4-BE49-F238E27FC236}">
                <a16:creationId xmlns:a16="http://schemas.microsoft.com/office/drawing/2014/main" id="{DC6755B3-E84E-9740-99F2-3202831ABD2C}"/>
              </a:ext>
            </a:extLst>
          </p:cNvPr>
          <p:cNvSpPr txBox="1"/>
          <p:nvPr/>
        </p:nvSpPr>
        <p:spPr>
          <a:xfrm>
            <a:off x="284588" y="4295325"/>
            <a:ext cx="9988934" cy="461665"/>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9</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Funding update</a:t>
            </a:r>
            <a:endParaRPr lang="en-US" sz="2000" dirty="0">
              <a:solidFill>
                <a:schemeClr val="tx1"/>
              </a:solidFill>
            </a:endParaRPr>
          </a:p>
        </p:txBody>
      </p:sp>
      <p:sp>
        <p:nvSpPr>
          <p:cNvPr id="2" name="TextBox 1">
            <a:extLst>
              <a:ext uri="{FF2B5EF4-FFF2-40B4-BE49-F238E27FC236}">
                <a16:creationId xmlns:a16="http://schemas.microsoft.com/office/drawing/2014/main" id="{C9E41E76-B525-654A-9C0E-0750CA49CFB4}"/>
              </a:ext>
            </a:extLst>
          </p:cNvPr>
          <p:cNvSpPr txBox="1"/>
          <p:nvPr/>
        </p:nvSpPr>
        <p:spPr>
          <a:xfrm>
            <a:off x="421356" y="4919791"/>
            <a:ext cx="9753739" cy="2062103"/>
          </a:xfrm>
          <a:prstGeom prst="rect">
            <a:avLst/>
          </a:prstGeom>
          <a:noFill/>
        </p:spPr>
        <p:txBody>
          <a:bodyPr wrap="square" rtlCol="0">
            <a:spAutoFit/>
          </a:bodyPr>
          <a:lstStyle/>
          <a:p>
            <a:r>
              <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rPr>
              <a:t>Local authorities will receive both programme and capital grant funding to deliver the wraparound programme in their area. </a:t>
            </a:r>
          </a:p>
          <a:p>
            <a:endParaRPr lang="en-GB" sz="1600" b="0" dirty="0">
              <a:solidFill>
                <a:srgbClr val="0C0C0C"/>
              </a:solidFill>
              <a:effectLst/>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C0C0C"/>
                </a:solidFill>
                <a:latin typeface="Verdana" panose="020B0604030504040204" pitchFamily="34" charset="0"/>
                <a:ea typeface="Verdana" panose="020B0604030504040204" pitchFamily="34" charset="0"/>
                <a:cs typeface="Verdana" panose="020B0604030504040204" pitchFamily="34" charset="0"/>
              </a:rPr>
              <a:t>We are currently working on the programme budget and grant application process and will issue guidance in January 2024. </a:t>
            </a:r>
          </a:p>
          <a:p>
            <a:endParaRPr lang="en-GB" sz="1600" b="0" dirty="0">
              <a:solidFill>
                <a:srgbClr val="0C0C0C"/>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C0C0C"/>
                </a:solidFill>
                <a:latin typeface="Verdana" panose="020B0604030504040204" pitchFamily="34" charset="0"/>
                <a:ea typeface="Verdana" panose="020B0604030504040204" pitchFamily="34" charset="0"/>
                <a:cs typeface="Verdana" panose="020B0604030504040204" pitchFamily="34" charset="0"/>
              </a:rPr>
              <a:t>We are awaiting confirmation of the capital grant funding and hope to issue guidance in January 2024.</a:t>
            </a:r>
          </a:p>
        </p:txBody>
      </p:sp>
    </p:spTree>
    <p:extLst>
      <p:ext uri="{BB962C8B-B14F-4D97-AF65-F5344CB8AC3E}">
        <p14:creationId xmlns:p14="http://schemas.microsoft.com/office/powerpoint/2010/main" val="408810169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4ED5A4B-BABE-46A5-BEE8-3CE7F30F2763}" vid="{EA3BBC7F-C4D6-477A-802E-CEE1287EB5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aling Documents" ma:contentTypeID="0x010100C4D8376D72EFBF4FBB1F430BCF06D661001EE451F82C542245AE648EDB5B55EBC2" ma:contentTypeVersion="402" ma:contentTypeDescription="" ma:contentTypeScope="" ma:versionID="0bf31263ee1a69678bc0f17028d5ca96">
  <xsd:schema xmlns:xsd="http://www.w3.org/2001/XMLSchema" xmlns:xs="http://www.w3.org/2001/XMLSchema" xmlns:p="http://schemas.microsoft.com/office/2006/metadata/properties" xmlns:ns2="1fc1793f-4d4a-44f3-a075-56bcac3d3589" xmlns:ns3="6ce0dffd-716a-48c0-8299-19f43f395ffe" targetNamespace="http://schemas.microsoft.com/office/2006/metadata/properties" ma:root="true" ma:fieldsID="2d4e9511c1ab63d2a2c4274ef9b18fc0" ns2:_="" ns3:_="">
    <xsd:import namespace="1fc1793f-4d4a-44f3-a075-56bcac3d3589"/>
    <xsd:import namespace="6ce0dffd-716a-48c0-8299-19f43f395ffe"/>
    <xsd:element name="properties">
      <xsd:complexType>
        <xsd:sequence>
          <xsd:element name="documentManagement">
            <xsd:complexType>
              <xsd:all>
                <xsd:element ref="ns2:_dlc_DocId" minOccurs="0"/>
                <xsd:element ref="ns2:_dlc_DocIdUrl" minOccurs="0"/>
                <xsd:element ref="ns2:_dlc_DocIdPersistId" minOccurs="0"/>
                <xsd:element ref="ns2:jb5fba4fb73f4fc2812b05e62bcdb963" minOccurs="0"/>
                <xsd:element ref="ns2:TaxCatchAll" minOccurs="0"/>
                <xsd:element ref="ns2:TaxCatchAllLabel" minOccurs="0"/>
                <xsd:element ref="ns3:MediaServiceMetadata" minOccurs="0"/>
                <xsd:element ref="ns3:MediaServiceFastMetadata" minOccurs="0"/>
                <xsd:element ref="ns2:IsSensitiv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1793f-4d4a-44f3-a075-56bcac3d35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jb5fba4fb73f4fc2812b05e62bcdb963" ma:index="11" nillable="true" ma:taxonomy="true" ma:internalName="jb5fba4fb73f4fc2812b05e62bcdb963" ma:taxonomyFieldName="Ealing_Category" ma:displayName="Ealing Category" ma:readOnly="false" ma:default="" ma:fieldId="{3b5fba4f-b73f-4fc2-812b-05e62bcdb963}" ma:taxonomyMulti="true" ma:sspId="65efd349-4fc2-4c40-bc86-6aac66f77ae7" ma:termSetId="a9fdb968-1dea-471a-ac4c-41e8ae7cd731" ma:anchorId="bb9056df-aacf-4db8-a1cf-e5f34e1ed670" ma:open="false" ma:isKeyword="false">
      <xsd:complexType>
        <xsd:sequence>
          <xsd:element ref="pc:Terms" minOccurs="0" maxOccurs="1"/>
        </xsd:sequence>
      </xsd:complexType>
    </xsd:element>
    <xsd:element name="TaxCatchAll" ma:index="12" nillable="true" ma:displayName="Taxonomy Catch All Column" ma:hidden="true" ma:list="{fbdd3c3b-03c7-430a-99a5-a8697aa34aec}" ma:internalName="TaxCatchAll" ma:readOnly="false" ma:showField="CatchAllData" ma:web="1fc1793f-4d4a-44f3-a075-56bcac3d358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fbdd3c3b-03c7-430a-99a5-a8697aa34aec}" ma:internalName="TaxCatchAllLabel" ma:readOnly="true" ma:showField="CatchAllDataLabel" ma:web="1fc1793f-4d4a-44f3-a075-56bcac3d3589">
      <xsd:complexType>
        <xsd:complexContent>
          <xsd:extension base="dms:MultiChoiceLookup">
            <xsd:sequence>
              <xsd:element name="Value" type="dms:Lookup" maxOccurs="unbounded" minOccurs="0" nillable="true"/>
            </xsd:sequence>
          </xsd:extension>
        </xsd:complexContent>
      </xsd:complexType>
    </xsd:element>
    <xsd:element name="IsSensitive" ma:index="17" nillable="true" ma:displayName="IsSensitive" ma:default="No" ma:format="Dropdown" ma:internalName="IsSensitive" ma:readOnly="false">
      <xsd:simpleType>
        <xsd:restriction base="dms:Choice">
          <xsd:enumeration value="No"/>
          <xsd:enumeration value="Yes"/>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e0dffd-716a-48c0-8299-19f43f395ffe"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PersistId xmlns="1fc1793f-4d4a-44f3-a075-56bcac3d3589" xsi:nil="true"/>
    <TaxCatchAll xmlns="1fc1793f-4d4a-44f3-a075-56bcac3d3589" xsi:nil="true"/>
    <IsSensitive xmlns="1fc1793f-4d4a-44f3-a075-56bcac3d3589">No</IsSensitive>
    <jb5fba4fb73f4fc2812b05e62bcdb963 xmlns="1fc1793f-4d4a-44f3-a075-56bcac3d3589">
      <Terms xmlns="http://schemas.microsoft.com/office/infopath/2007/PartnerControls"/>
    </jb5fba4fb73f4fc2812b05e62bcdb963>
    <_dlc_DocId xmlns="1fc1793f-4d4a-44f3-a075-56bcac3d3589">N3YP2NMNCP5Y-2131185207-233</_dlc_DocId>
    <_dlc_DocIdUrl xmlns="1fc1793f-4d4a-44f3-a075-56bcac3d3589">
      <Url>https://ealingcouncil.sharepoint.com/Chiefexecs/Strategy_and_engagement/Communications/_layouts/15/DocIdRedir.aspx?ID=N3YP2NMNCP5Y-2131185207-233</Url>
      <Description>N3YP2NMNCP5Y-2131185207-233</Description>
    </_dlc_DocIdUrl>
  </documentManagement>
</p:properties>
</file>

<file path=customXml/itemProps1.xml><?xml version="1.0" encoding="utf-8"?>
<ds:datastoreItem xmlns:ds="http://schemas.openxmlformats.org/officeDocument/2006/customXml" ds:itemID="{5DF0813B-9FA0-43DF-BB51-903DF2882E61}">
  <ds:schemaRefs>
    <ds:schemaRef ds:uri="http://schemas.microsoft.com/sharepoint/events"/>
  </ds:schemaRefs>
</ds:datastoreItem>
</file>

<file path=customXml/itemProps2.xml><?xml version="1.0" encoding="utf-8"?>
<ds:datastoreItem xmlns:ds="http://schemas.openxmlformats.org/officeDocument/2006/customXml" ds:itemID="{B1374C21-D3CD-454B-A8ED-60646D34D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c1793f-4d4a-44f3-a075-56bcac3d3589"/>
    <ds:schemaRef ds:uri="6ce0dffd-716a-48c0-8299-19f43f395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9C9800-EF97-4076-BDF3-445D9E908C03}">
  <ds:schemaRefs>
    <ds:schemaRef ds:uri="http://schemas.microsoft.com/sharepoint/v3/contenttype/forms"/>
  </ds:schemaRefs>
</ds:datastoreItem>
</file>

<file path=customXml/itemProps4.xml><?xml version="1.0" encoding="utf-8"?>
<ds:datastoreItem xmlns:ds="http://schemas.openxmlformats.org/officeDocument/2006/customXml" ds:itemID="{7F30CF74-1279-4E84-9288-3C1D96E4B696}">
  <ds:schemaRefs>
    <ds:schemaRef ds:uri="http://schemas.microsoft.com/office/2006/metadata/properties"/>
    <ds:schemaRef ds:uri="http://schemas.microsoft.com/office/infopath/2007/PartnerControls"/>
    <ds:schemaRef ds:uri="1fc1793f-4d4a-44f3-a075-56bcac3d3589"/>
  </ds:schemaRefs>
</ds:datastoreItem>
</file>

<file path=docProps/app.xml><?xml version="1.0" encoding="utf-8"?>
<Properties xmlns="http://schemas.openxmlformats.org/officeDocument/2006/extended-properties" xmlns:vt="http://schemas.openxmlformats.org/officeDocument/2006/docPropsVTypes">
  <Template>Childrens &amp; Adults PowerPoint</Template>
  <TotalTime>1090</TotalTime>
  <Words>3004</Words>
  <Application>Microsoft Office PowerPoint</Application>
  <PresentationFormat>Custom</PresentationFormat>
  <Paragraphs>333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Symbol</vt:lpstr>
      <vt:lpstr>Times New Roman</vt:lpstr>
      <vt:lpstr>Verdana</vt:lpstr>
      <vt:lpstr>Default Design</vt:lpstr>
      <vt:lpstr>National Wraparound Childcare programme 2023-2026</vt:lpstr>
      <vt:lpstr>Contents</vt:lpstr>
      <vt:lpstr>1. Overview of the childcare reforms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dc:title>
  <dc:creator>Michael Nolan</dc:creator>
  <cp:lastModifiedBy>Deirdre Pollard</cp:lastModifiedBy>
  <cp:revision>24</cp:revision>
  <dcterms:created xsi:type="dcterms:W3CDTF">2023-07-13T11:02:16Z</dcterms:created>
  <dcterms:modified xsi:type="dcterms:W3CDTF">2023-11-14T15:39:06Z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0x010100C4D8376D72EFBF4FBB1F430BCF06D661001EE451F82C542245AE648EDB5B55EBC2</vt:lpwstr>
  </property>
  <property fmtid="{D5CDD505-2E9C-101B-9397-08002B2CF9AE}" pid="3" name="_dlc_DocIdItemGuid">
    <vt:lpwstr>fce727c5-5005-4681-a62d-bfefcaa5a98a</vt:lpwstr>
  </property>
  <property fmtid="{D5CDD505-2E9C-101B-9397-08002B2CF9AE}" pid="4" name="Ealing_Category">
    <vt:lpwstr/>
  </property>
  <property fmtid="{D5CDD505-2E9C-101B-9397-08002B2CF9AE}" pid="5" name="ob01e65d93a94e64824284a58cfa88e2">
    <vt:lpwstr/>
  </property>
  <property fmtid="{D5CDD505-2E9C-101B-9397-08002B2CF9AE}" pid="6" name="Service_Line">
    <vt:lpwstr/>
  </property>
  <property fmtid="{D5CDD505-2E9C-101B-9397-08002B2CF9AE}" pid="7" name="Directorate">
    <vt:lpwstr/>
  </property>
  <property fmtid="{D5CDD505-2E9C-101B-9397-08002B2CF9AE}" pid="8" name="b3bf2861ee794fdc9d73643b1f721b4b">
    <vt:lpwstr/>
  </property>
</Properties>
</file>