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AF0A77-AD06-455C-A90F-427B384E8EA4}" v="3" dt="2024-11-19T17:40:45.4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62617" autoAdjust="0"/>
  </p:normalViewPr>
  <p:slideViewPr>
    <p:cSldViewPr snapToGrid="0">
      <p:cViewPr varScale="1">
        <p:scale>
          <a:sx n="63" d="100"/>
          <a:sy n="63" d="100"/>
        </p:scale>
        <p:origin x="25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C23BA4-69E7-44DA-93AF-AE25A09055A2}" type="datetimeFigureOut">
              <a:rPr lang="en-GB" smtClean="0"/>
              <a:t>03/01/2025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2634CE-16C1-4DDC-B10F-C4BAAEEB034F}" type="slidenum">
              <a:rPr lang="en-GB" smtClean="0"/>
              <a:t>‹#›</a:t>
            </a:fld>
            <a:endParaRPr lang="en-GB"/>
          </a:p>
        </p:txBody>
      </p:sp>
    </p:spTree>
    <p:extLst>
      <p:ext uri="{BB962C8B-B14F-4D97-AF65-F5344CB8AC3E}">
        <p14:creationId xmlns:p14="http://schemas.microsoft.com/office/powerpoint/2010/main" val="328399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a short webinar for all school staff on supporting attendance and preventing the development of emotionally based school non attendance.</a:t>
            </a:r>
          </a:p>
          <a:p>
            <a:endParaRPr lang="en-GB" dirty="0"/>
          </a:p>
          <a:p>
            <a:r>
              <a:rPr lang="en-GB" dirty="0"/>
              <a:t>Research tells us that schools who prevent falling attendance early tend to have fewer entrenched cases of emotionally based school non attendance or EBSNA.</a:t>
            </a:r>
          </a:p>
          <a:p>
            <a:endParaRPr lang="en-GB" dirty="0"/>
          </a:p>
          <a:p>
            <a:r>
              <a:rPr lang="en-GB" dirty="0"/>
              <a:t>The goal is to catch children early in the process of developing EPSNA.</a:t>
            </a:r>
          </a:p>
          <a:p>
            <a:endParaRPr lang="en-GB" dirty="0"/>
          </a:p>
          <a:p>
            <a:r>
              <a:rPr lang="en-GB" dirty="0"/>
              <a:t>This webinar is designed to support all school employees to achieve this goal.</a:t>
            </a:r>
          </a:p>
          <a:p>
            <a:endParaRPr lang="en-GB" dirty="0"/>
          </a:p>
        </p:txBody>
      </p:sp>
      <p:sp>
        <p:nvSpPr>
          <p:cNvPr id="4" name="Slide Number Placeholder 3"/>
          <p:cNvSpPr>
            <a:spLocks noGrp="1"/>
          </p:cNvSpPr>
          <p:nvPr>
            <p:ph type="sldNum" sz="quarter" idx="5"/>
          </p:nvPr>
        </p:nvSpPr>
        <p:spPr/>
        <p:txBody>
          <a:bodyPr/>
          <a:lstStyle/>
          <a:p>
            <a:fld id="{412634CE-16C1-4DDC-B10F-C4BAAEEB034F}" type="slidenum">
              <a:rPr lang="en-GB" smtClean="0"/>
              <a:t>1</a:t>
            </a:fld>
            <a:endParaRPr lang="en-GB"/>
          </a:p>
        </p:txBody>
      </p:sp>
    </p:spTree>
    <p:extLst>
      <p:ext uri="{BB962C8B-B14F-4D97-AF65-F5344CB8AC3E}">
        <p14:creationId xmlns:p14="http://schemas.microsoft.com/office/powerpoint/2010/main" val="4151421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working with young people it's really helpful to have some visual easy access tools to get the conversation going and help them work out what is keeping them away from school using visual cards.</a:t>
            </a:r>
          </a:p>
          <a:p>
            <a:endParaRPr lang="en-GB" dirty="0"/>
          </a:p>
          <a:p>
            <a:r>
              <a:rPr lang="en-GB" dirty="0"/>
              <a:t>Ask a child to sort the reasons for their non attendance into a category either true for me or not true for me.</a:t>
            </a:r>
          </a:p>
          <a:p>
            <a:endParaRPr lang="en-GB" dirty="0"/>
          </a:p>
          <a:p>
            <a:r>
              <a:rPr lang="en-GB" dirty="0"/>
              <a:t>Help them identify the two or three reasons that really hold them back, and you can start working on reducing these together.</a:t>
            </a:r>
          </a:p>
          <a:p>
            <a:endParaRPr lang="en-GB" dirty="0"/>
          </a:p>
          <a:p>
            <a:r>
              <a:rPr lang="en-GB" dirty="0"/>
              <a:t>For children for whom safety or the sensory environment proves problematic.</a:t>
            </a:r>
          </a:p>
          <a:p>
            <a:endParaRPr lang="en-GB" dirty="0"/>
          </a:p>
          <a:p>
            <a:r>
              <a:rPr lang="en-GB" dirty="0"/>
              <a:t>Rag rate a map of your school and then plan how to change or avoid any red hotspots going forward.</a:t>
            </a:r>
          </a:p>
          <a:p>
            <a:endParaRPr lang="en-GB" dirty="0"/>
          </a:p>
          <a:p>
            <a:endParaRPr lang="en-GB" dirty="0"/>
          </a:p>
        </p:txBody>
      </p:sp>
      <p:sp>
        <p:nvSpPr>
          <p:cNvPr id="4" name="Slide Number Placeholder 3"/>
          <p:cNvSpPr>
            <a:spLocks noGrp="1"/>
          </p:cNvSpPr>
          <p:nvPr>
            <p:ph type="sldNum" sz="quarter" idx="5"/>
          </p:nvPr>
        </p:nvSpPr>
        <p:spPr/>
        <p:txBody>
          <a:bodyPr/>
          <a:lstStyle/>
          <a:p>
            <a:fld id="{412634CE-16C1-4DDC-B10F-C4BAAEEB034F}" type="slidenum">
              <a:rPr lang="en-GB" smtClean="0"/>
              <a:t>10</a:t>
            </a:fld>
            <a:endParaRPr lang="en-GB"/>
          </a:p>
        </p:txBody>
      </p:sp>
    </p:spTree>
    <p:extLst>
      <p:ext uri="{BB962C8B-B14F-4D97-AF65-F5344CB8AC3E}">
        <p14:creationId xmlns:p14="http://schemas.microsoft.com/office/powerpoint/2010/main" val="1605813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tools and many others are included in the Ealing Educational Psychology EBSNAT Toolkit on our website.</a:t>
            </a:r>
          </a:p>
          <a:p>
            <a:endParaRPr lang="en-GB" dirty="0"/>
          </a:p>
          <a:p>
            <a:r>
              <a:rPr lang="en-GB" dirty="0"/>
              <a:t>That's where you'll find all the links to the resources spoken about today and more.</a:t>
            </a:r>
          </a:p>
          <a:p>
            <a:endParaRPr lang="en-GB" dirty="0"/>
          </a:p>
          <a:p>
            <a:r>
              <a:rPr lang="en-GB" dirty="0"/>
              <a:t>Just Google Ealing Families Directory plus Ealing Education Psychology service.</a:t>
            </a:r>
          </a:p>
          <a:p>
            <a:endParaRPr lang="en-GB" dirty="0"/>
          </a:p>
          <a:p>
            <a:r>
              <a:rPr lang="en-GB" dirty="0"/>
              <a:t>Do send an e-mail if you wish to speak directly to an education psychologist at eps.admin@ealing.gov.uk and put the words ATTENDANCE or EBSNA into the subject bar.</a:t>
            </a:r>
          </a:p>
          <a:p>
            <a:endParaRPr lang="en-GB" dirty="0"/>
          </a:p>
          <a:p>
            <a:r>
              <a:rPr lang="en-GB" dirty="0"/>
              <a:t>Thank you so much for your attendance today and your attention.</a:t>
            </a:r>
          </a:p>
          <a:p>
            <a:endParaRPr lang="en-GB" dirty="0"/>
          </a:p>
        </p:txBody>
      </p:sp>
      <p:sp>
        <p:nvSpPr>
          <p:cNvPr id="4" name="Slide Number Placeholder 3"/>
          <p:cNvSpPr>
            <a:spLocks noGrp="1"/>
          </p:cNvSpPr>
          <p:nvPr>
            <p:ph type="sldNum" sz="quarter" idx="5"/>
          </p:nvPr>
        </p:nvSpPr>
        <p:spPr/>
        <p:txBody>
          <a:bodyPr/>
          <a:lstStyle/>
          <a:p>
            <a:fld id="{412634CE-16C1-4DDC-B10F-C4BAAEEB034F}" type="slidenum">
              <a:rPr lang="en-GB" smtClean="0"/>
              <a:t>11</a:t>
            </a:fld>
            <a:endParaRPr lang="en-GB"/>
          </a:p>
        </p:txBody>
      </p:sp>
    </p:spTree>
    <p:extLst>
      <p:ext uri="{BB962C8B-B14F-4D97-AF65-F5344CB8AC3E}">
        <p14:creationId xmlns:p14="http://schemas.microsoft.com/office/powerpoint/2010/main" val="3589599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quick takeaways are that we know that attendance is everybody's business and within everyone's power to resolve.</a:t>
            </a:r>
          </a:p>
          <a:p>
            <a:endParaRPr lang="en-GB" dirty="0"/>
          </a:p>
          <a:p>
            <a:r>
              <a:rPr lang="en-GB" dirty="0"/>
              <a:t>Catching early signs of non attendance will lead to better outcomes for everybody in the school and community.</a:t>
            </a:r>
          </a:p>
          <a:p>
            <a:endParaRPr lang="en-GB" dirty="0"/>
          </a:p>
          <a:p>
            <a:r>
              <a:rPr lang="en-GB" dirty="0"/>
              <a:t>Keep curious and collaborative.</a:t>
            </a:r>
          </a:p>
          <a:p>
            <a:endParaRPr lang="en-GB" dirty="0"/>
          </a:p>
          <a:p>
            <a:r>
              <a:rPr lang="en-GB" dirty="0"/>
              <a:t>Non attendance has so many motivations and causes.</a:t>
            </a:r>
          </a:p>
          <a:p>
            <a:endParaRPr lang="en-GB" dirty="0"/>
          </a:p>
          <a:p>
            <a:r>
              <a:rPr lang="en-GB" dirty="0"/>
              <a:t>And finally, what might you do right now to catch falling attendance?</a:t>
            </a:r>
          </a:p>
          <a:p>
            <a:endParaRPr lang="en-GB" dirty="0"/>
          </a:p>
          <a:p>
            <a:r>
              <a:rPr lang="en-GB" dirty="0"/>
              <a:t>Just one change, what would it be?</a:t>
            </a:r>
          </a:p>
          <a:p>
            <a:endParaRPr lang="en-GB" dirty="0"/>
          </a:p>
          <a:p>
            <a:r>
              <a:rPr lang="en-GB" dirty="0"/>
              <a:t>Many thanks.</a:t>
            </a:r>
          </a:p>
          <a:p>
            <a:endParaRPr lang="en-GB" dirty="0"/>
          </a:p>
        </p:txBody>
      </p:sp>
      <p:sp>
        <p:nvSpPr>
          <p:cNvPr id="4" name="Slide Number Placeholder 3"/>
          <p:cNvSpPr>
            <a:spLocks noGrp="1"/>
          </p:cNvSpPr>
          <p:nvPr>
            <p:ph type="sldNum" sz="quarter" idx="5"/>
          </p:nvPr>
        </p:nvSpPr>
        <p:spPr/>
        <p:txBody>
          <a:bodyPr/>
          <a:lstStyle/>
          <a:p>
            <a:fld id="{412634CE-16C1-4DDC-B10F-C4BAAEEB034F}" type="slidenum">
              <a:rPr lang="en-GB" smtClean="0"/>
              <a:t>12</a:t>
            </a:fld>
            <a:endParaRPr lang="en-GB"/>
          </a:p>
        </p:txBody>
      </p:sp>
    </p:spTree>
    <p:extLst>
      <p:ext uri="{BB962C8B-B14F-4D97-AF65-F5344CB8AC3E}">
        <p14:creationId xmlns:p14="http://schemas.microsoft.com/office/powerpoint/2010/main" val="4275827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Following this training, you will know how to spot EPSNA early, have a resource of EPSNA friendly staff, tools to support discussions with children and parents, and you may feel ready to formulate a more strategic response to attendance and EPSNA in your school.</a:t>
            </a:r>
          </a:p>
          <a:p>
            <a:endParaRPr lang="en-GB" dirty="0"/>
          </a:p>
          <a:p>
            <a:endParaRPr lang="en-GB" dirty="0"/>
          </a:p>
        </p:txBody>
      </p:sp>
      <p:sp>
        <p:nvSpPr>
          <p:cNvPr id="4" name="Slide Number Placeholder 3"/>
          <p:cNvSpPr>
            <a:spLocks noGrp="1"/>
          </p:cNvSpPr>
          <p:nvPr>
            <p:ph type="sldNum" sz="quarter" idx="5"/>
          </p:nvPr>
        </p:nvSpPr>
        <p:spPr/>
        <p:txBody>
          <a:bodyPr/>
          <a:lstStyle/>
          <a:p>
            <a:fld id="{412634CE-16C1-4DDC-B10F-C4BAAEEB034F}" type="slidenum">
              <a:rPr lang="en-GB" smtClean="0"/>
              <a:t>2</a:t>
            </a:fld>
            <a:endParaRPr lang="en-GB"/>
          </a:p>
        </p:txBody>
      </p:sp>
    </p:spTree>
    <p:extLst>
      <p:ext uri="{BB962C8B-B14F-4D97-AF65-F5344CB8AC3E}">
        <p14:creationId xmlns:p14="http://schemas.microsoft.com/office/powerpoint/2010/main" val="3629484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Anyone who interacts with children on a given school day will notice signs that a child's attitude or attendance is changing for the worse, but only if they know what to look for.</a:t>
            </a:r>
          </a:p>
          <a:p>
            <a:endParaRPr lang="en-GB" dirty="0"/>
          </a:p>
        </p:txBody>
      </p:sp>
      <p:sp>
        <p:nvSpPr>
          <p:cNvPr id="4" name="Slide Number Placeholder 3"/>
          <p:cNvSpPr>
            <a:spLocks noGrp="1"/>
          </p:cNvSpPr>
          <p:nvPr>
            <p:ph type="sldNum" sz="quarter" idx="5"/>
          </p:nvPr>
        </p:nvSpPr>
        <p:spPr/>
        <p:txBody>
          <a:bodyPr/>
          <a:lstStyle/>
          <a:p>
            <a:fld id="{412634CE-16C1-4DDC-B10F-C4BAAEEB034F}" type="slidenum">
              <a:rPr lang="en-GB" smtClean="0"/>
              <a:t>3</a:t>
            </a:fld>
            <a:endParaRPr lang="en-GB"/>
          </a:p>
        </p:txBody>
      </p:sp>
    </p:spTree>
    <p:extLst>
      <p:ext uri="{BB962C8B-B14F-4D97-AF65-F5344CB8AC3E}">
        <p14:creationId xmlns:p14="http://schemas.microsoft.com/office/powerpoint/2010/main" val="733958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are the signs?</a:t>
            </a:r>
          </a:p>
          <a:p>
            <a:endParaRPr lang="en-GB" dirty="0"/>
          </a:p>
          <a:p>
            <a:r>
              <a:rPr lang="en-GB" dirty="0"/>
              <a:t>Some you may observe yourself.</a:t>
            </a:r>
          </a:p>
          <a:p>
            <a:endParaRPr lang="en-GB" dirty="0"/>
          </a:p>
          <a:p>
            <a:r>
              <a:rPr lang="en-GB" dirty="0"/>
              <a:t>Typical signs of anxiety include crying for no apparent reason, avoiding tasks in class, wanting to contact home during the day, not wanting to leave their parent in the morning.</a:t>
            </a:r>
          </a:p>
          <a:p>
            <a:endParaRPr lang="en-GB" dirty="0"/>
          </a:p>
          <a:p>
            <a:r>
              <a:rPr lang="en-GB" dirty="0"/>
              <a:t>Physical pain and nausea are also a sign of anxiety or distress.</a:t>
            </a:r>
          </a:p>
          <a:p>
            <a:endParaRPr lang="en-GB" dirty="0"/>
          </a:p>
          <a:p>
            <a:r>
              <a:rPr lang="en-GB" dirty="0"/>
              <a:t>Have you noticed that children also employ a range of avoidance tactics?</a:t>
            </a:r>
          </a:p>
          <a:p>
            <a:endParaRPr lang="en-GB" dirty="0"/>
          </a:p>
          <a:p>
            <a:r>
              <a:rPr lang="en-GB" dirty="0"/>
              <a:t>When they feel they can't cope with demands, they may quietly stop participating, purposely forget their kit for PE sessions, perhaps their exam scores may change, or they may become unusually argumentative.</a:t>
            </a:r>
          </a:p>
          <a:p>
            <a:endParaRPr lang="en-GB" dirty="0"/>
          </a:p>
          <a:p>
            <a:r>
              <a:rPr lang="en-GB" dirty="0"/>
              <a:t>Sometimes none of these signs may be seen in school, but parents will see the changes at home.</a:t>
            </a:r>
          </a:p>
          <a:p>
            <a:endParaRPr lang="en-GB" dirty="0"/>
          </a:p>
          <a:p>
            <a:r>
              <a:rPr lang="en-GB" dirty="0"/>
              <a:t>Do all staff know where to make note of this information?</a:t>
            </a:r>
          </a:p>
          <a:p>
            <a:endParaRPr lang="en-GB" dirty="0"/>
          </a:p>
          <a:p>
            <a:r>
              <a:rPr lang="en-GB" dirty="0"/>
              <a:t>Who to tell?</a:t>
            </a:r>
          </a:p>
          <a:p>
            <a:endParaRPr lang="en-GB" dirty="0"/>
          </a:p>
        </p:txBody>
      </p:sp>
      <p:sp>
        <p:nvSpPr>
          <p:cNvPr id="4" name="Slide Number Placeholder 3"/>
          <p:cNvSpPr>
            <a:spLocks noGrp="1"/>
          </p:cNvSpPr>
          <p:nvPr>
            <p:ph type="sldNum" sz="quarter" idx="5"/>
          </p:nvPr>
        </p:nvSpPr>
        <p:spPr/>
        <p:txBody>
          <a:bodyPr/>
          <a:lstStyle/>
          <a:p>
            <a:fld id="{412634CE-16C1-4DDC-B10F-C4BAAEEB034F}" type="slidenum">
              <a:rPr lang="en-GB" smtClean="0"/>
              <a:t>4</a:t>
            </a:fld>
            <a:endParaRPr lang="en-GB"/>
          </a:p>
        </p:txBody>
      </p:sp>
    </p:spTree>
    <p:extLst>
      <p:ext uri="{BB962C8B-B14F-4D97-AF65-F5344CB8AC3E}">
        <p14:creationId xmlns:p14="http://schemas.microsoft.com/office/powerpoint/2010/main" val="3767864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Helpfully, children do not simply stop coming to the school building one day.</a:t>
            </a:r>
          </a:p>
          <a:p>
            <a:endParaRPr lang="en-GB" dirty="0"/>
          </a:p>
          <a:p>
            <a:r>
              <a:rPr lang="en-GB" dirty="0"/>
              <a:t>There are warning signs that we can spot around attendance and punctuality for our classroom staff.</a:t>
            </a:r>
          </a:p>
          <a:p>
            <a:endParaRPr lang="en-GB" dirty="0"/>
          </a:p>
          <a:p>
            <a:r>
              <a:rPr lang="en-GB" dirty="0"/>
              <a:t>Do you understand the real reasons behind frequently late students?</a:t>
            </a:r>
          </a:p>
          <a:p>
            <a:endParaRPr lang="en-GB" dirty="0"/>
          </a:p>
          <a:p>
            <a:r>
              <a:rPr lang="en-GB" dirty="0"/>
              <a:t>How could you find these out for attendance team?</a:t>
            </a:r>
          </a:p>
          <a:p>
            <a:endParaRPr lang="en-GB" dirty="0"/>
          </a:p>
          <a:p>
            <a:r>
              <a:rPr lang="en-GB" dirty="0"/>
              <a:t>How do you dig deeper into patterns of lateness or non attendance?</a:t>
            </a:r>
          </a:p>
          <a:p>
            <a:endParaRPr lang="en-GB" dirty="0"/>
          </a:p>
          <a:p>
            <a:r>
              <a:rPr lang="en-GB" dirty="0"/>
              <a:t>Our conversations with parents curious.</a:t>
            </a:r>
          </a:p>
          <a:p>
            <a:endParaRPr lang="en-GB" dirty="0"/>
          </a:p>
          <a:p>
            <a:r>
              <a:rPr lang="en-GB" dirty="0"/>
              <a:t>Later we will look at a tool to help aid these conversations.</a:t>
            </a:r>
          </a:p>
          <a:p>
            <a:endParaRPr lang="en-GB" dirty="0"/>
          </a:p>
        </p:txBody>
      </p:sp>
      <p:sp>
        <p:nvSpPr>
          <p:cNvPr id="4" name="Slide Number Placeholder 3"/>
          <p:cNvSpPr>
            <a:spLocks noGrp="1"/>
          </p:cNvSpPr>
          <p:nvPr>
            <p:ph type="sldNum" sz="quarter" idx="5"/>
          </p:nvPr>
        </p:nvSpPr>
        <p:spPr/>
        <p:txBody>
          <a:bodyPr/>
          <a:lstStyle/>
          <a:p>
            <a:fld id="{412634CE-16C1-4DDC-B10F-C4BAAEEB034F}" type="slidenum">
              <a:rPr lang="en-GB" smtClean="0"/>
              <a:t>5</a:t>
            </a:fld>
            <a:endParaRPr lang="en-GB"/>
          </a:p>
        </p:txBody>
      </p:sp>
    </p:spTree>
    <p:extLst>
      <p:ext uri="{BB962C8B-B14F-4D97-AF65-F5344CB8AC3E}">
        <p14:creationId xmlns:p14="http://schemas.microsoft.com/office/powerpoint/2010/main" val="874860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Square Peg is a </a:t>
            </a:r>
            <a:r>
              <a:rPr lang="en-GB" dirty="0" err="1"/>
              <a:t>uk</a:t>
            </a:r>
            <a:r>
              <a:rPr lang="en-GB" dirty="0"/>
              <a:t> organisation of families and professionals that support children who don't feel able to attend school.</a:t>
            </a:r>
          </a:p>
          <a:p>
            <a:endParaRPr lang="en-GB" dirty="0"/>
          </a:p>
          <a:p>
            <a:r>
              <a:rPr lang="en-GB" dirty="0"/>
              <a:t>Their research tells us that the number one reason for children not attending is a low sense of belonging.</a:t>
            </a:r>
          </a:p>
          <a:p>
            <a:endParaRPr lang="en-GB" dirty="0"/>
          </a:p>
          <a:p>
            <a:r>
              <a:rPr lang="en-GB" dirty="0"/>
              <a:t>So who doesn't feel right within the school population?</a:t>
            </a:r>
          </a:p>
          <a:p>
            <a:endParaRPr lang="en-GB" dirty="0"/>
          </a:p>
          <a:p>
            <a:r>
              <a:rPr lang="en-GB" dirty="0"/>
              <a:t>Who is most likely to lack this sense of belonging?</a:t>
            </a:r>
          </a:p>
          <a:p>
            <a:endParaRPr lang="en-GB" dirty="0"/>
          </a:p>
          <a:p>
            <a:r>
              <a:rPr lang="en-GB" dirty="0"/>
              <a:t>Nor diverse children won't always appreciate the reasoning behind rules more than other children.</a:t>
            </a:r>
          </a:p>
          <a:p>
            <a:endParaRPr lang="en-GB" dirty="0"/>
          </a:p>
          <a:p>
            <a:r>
              <a:rPr lang="en-GB" dirty="0"/>
              <a:t>Harsh consequences and punishments are a shock to them, or they can feel personally hurtful.</a:t>
            </a:r>
          </a:p>
          <a:p>
            <a:endParaRPr lang="en-GB" dirty="0"/>
          </a:p>
          <a:p>
            <a:r>
              <a:rPr lang="en-GB" dirty="0"/>
              <a:t>Additionally, exhausting social demands with little perceived support from peers leads to autistic burnout.</a:t>
            </a:r>
          </a:p>
          <a:p>
            <a:endParaRPr lang="en-GB" dirty="0"/>
          </a:p>
          <a:p>
            <a:r>
              <a:rPr lang="en-GB" dirty="0"/>
              <a:t>When this occurs, it may take months before their mind and body is ready to return to the school setting.</a:t>
            </a:r>
          </a:p>
          <a:p>
            <a:endParaRPr lang="en-GB" dirty="0"/>
          </a:p>
          <a:p>
            <a:r>
              <a:rPr lang="en-GB" dirty="0"/>
              <a:t>We now understand that the isolation of COVID lockdowns over March 2020 to September 2022 left younger adolescent females without a peer group in which to anchor their identity.</a:t>
            </a:r>
          </a:p>
          <a:p>
            <a:endParaRPr lang="en-GB" dirty="0"/>
          </a:p>
          <a:p>
            <a:r>
              <a:rPr lang="en-GB" dirty="0"/>
              <a:t>Instead, social media took on that formative role.</a:t>
            </a:r>
          </a:p>
          <a:p>
            <a:endParaRPr lang="en-GB" dirty="0"/>
          </a:p>
          <a:p>
            <a:r>
              <a:rPr lang="en-GB" dirty="0"/>
              <a:t>This negative feedback loop has led to unprecedented levels of anxiety in girls of early teenage years across the country.</a:t>
            </a:r>
          </a:p>
          <a:p>
            <a:endParaRPr lang="en-GB" dirty="0"/>
          </a:p>
          <a:p>
            <a:r>
              <a:rPr lang="en-GB" dirty="0"/>
              <a:t>We see these girls move into Year 8.</a:t>
            </a:r>
          </a:p>
          <a:p>
            <a:endParaRPr lang="en-GB" dirty="0"/>
          </a:p>
          <a:p>
            <a:r>
              <a:rPr lang="en-GB" dirty="0"/>
              <a:t>Their friendships and teacher relationships seem to suffer.</a:t>
            </a:r>
          </a:p>
          <a:p>
            <a:endParaRPr lang="en-GB" dirty="0"/>
          </a:p>
          <a:p>
            <a:r>
              <a:rPr lang="en-GB" dirty="0"/>
              <a:t>Lower attendance inevitably comes next.</a:t>
            </a:r>
          </a:p>
          <a:p>
            <a:endParaRPr lang="en-GB" dirty="0"/>
          </a:p>
          <a:p>
            <a:r>
              <a:rPr lang="en-GB" dirty="0"/>
              <a:t>All children want to learn when they are kicking off in the classroom or using tactics to get out of there.</a:t>
            </a:r>
          </a:p>
          <a:p>
            <a:endParaRPr lang="en-GB" dirty="0"/>
          </a:p>
          <a:p>
            <a:r>
              <a:rPr lang="en-GB" dirty="0"/>
              <a:t>Teaching staff might stop and wonder, well if I'm not doing anything differently, could it be the curriculum or the task causing this behaviour?</a:t>
            </a:r>
          </a:p>
          <a:p>
            <a:endParaRPr lang="en-GB" dirty="0"/>
          </a:p>
          <a:p>
            <a:r>
              <a:rPr lang="en-GB" dirty="0"/>
              <a:t>Identifying special educational needs for a child can change their whole school experience.</a:t>
            </a:r>
          </a:p>
          <a:p>
            <a:endParaRPr lang="en-GB" dirty="0"/>
          </a:p>
          <a:p>
            <a:r>
              <a:rPr lang="en-GB" dirty="0"/>
              <a:t>Speak to the special educational needs staff in your school, not just the pastoral team when children start to act out.</a:t>
            </a:r>
          </a:p>
          <a:p>
            <a:endParaRPr lang="en-GB" dirty="0"/>
          </a:p>
          <a:p>
            <a:r>
              <a:rPr lang="en-GB" dirty="0"/>
              <a:t>We spoke earlier about the role of a child's sense of belonging here.</a:t>
            </a:r>
          </a:p>
          <a:p>
            <a:endParaRPr lang="en-GB" dirty="0"/>
          </a:p>
        </p:txBody>
      </p:sp>
      <p:sp>
        <p:nvSpPr>
          <p:cNvPr id="4" name="Slide Number Placeholder 3"/>
          <p:cNvSpPr>
            <a:spLocks noGrp="1"/>
          </p:cNvSpPr>
          <p:nvPr>
            <p:ph type="sldNum" sz="quarter" idx="5"/>
          </p:nvPr>
        </p:nvSpPr>
        <p:spPr/>
        <p:txBody>
          <a:bodyPr/>
          <a:lstStyle/>
          <a:p>
            <a:fld id="{412634CE-16C1-4DDC-B10F-C4BAAEEB034F}" type="slidenum">
              <a:rPr lang="en-GB" smtClean="0"/>
              <a:t>6</a:t>
            </a:fld>
            <a:endParaRPr lang="en-GB"/>
          </a:p>
        </p:txBody>
      </p:sp>
    </p:spTree>
    <p:extLst>
      <p:ext uri="{BB962C8B-B14F-4D97-AF65-F5344CB8AC3E}">
        <p14:creationId xmlns:p14="http://schemas.microsoft.com/office/powerpoint/2010/main" val="4056560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spoke earlier about the role of a child's sense of belonging here.</a:t>
            </a:r>
          </a:p>
          <a:p>
            <a:endParaRPr lang="en-GB" dirty="0"/>
          </a:p>
          <a:p>
            <a:r>
              <a:rPr lang="en-GB" dirty="0"/>
              <a:t>Doctor </a:t>
            </a:r>
            <a:r>
              <a:rPr lang="en-GB" dirty="0" err="1"/>
              <a:t>Pookie</a:t>
            </a:r>
            <a:r>
              <a:rPr lang="en-GB" dirty="0"/>
              <a:t> </a:t>
            </a:r>
            <a:r>
              <a:rPr lang="en-GB" dirty="0" err="1"/>
              <a:t>Nightsmith</a:t>
            </a:r>
            <a:r>
              <a:rPr lang="en-GB" dirty="0"/>
              <a:t> in her video School Anxiety EBSA starting the day well describe some simple steps to make every child feel welcome in school.</a:t>
            </a:r>
          </a:p>
          <a:p>
            <a:endParaRPr lang="en-GB" dirty="0"/>
          </a:p>
          <a:p>
            <a:r>
              <a:rPr lang="en-GB" dirty="0"/>
              <a:t>Though we can't play the full video here, let's quickly look at the three Rs</a:t>
            </a:r>
          </a:p>
          <a:p>
            <a:endParaRPr lang="en-GB" dirty="0"/>
          </a:p>
        </p:txBody>
      </p:sp>
      <p:sp>
        <p:nvSpPr>
          <p:cNvPr id="4" name="Slide Number Placeholder 3"/>
          <p:cNvSpPr>
            <a:spLocks noGrp="1"/>
          </p:cNvSpPr>
          <p:nvPr>
            <p:ph type="sldNum" sz="quarter" idx="5"/>
          </p:nvPr>
        </p:nvSpPr>
        <p:spPr/>
        <p:txBody>
          <a:bodyPr/>
          <a:lstStyle/>
          <a:p>
            <a:fld id="{412634CE-16C1-4DDC-B10F-C4BAAEEB034F}" type="slidenum">
              <a:rPr lang="en-GB" smtClean="0"/>
              <a:t>7</a:t>
            </a:fld>
            <a:endParaRPr lang="en-GB"/>
          </a:p>
        </p:txBody>
      </p:sp>
    </p:spTree>
    <p:extLst>
      <p:ext uri="{BB962C8B-B14F-4D97-AF65-F5344CB8AC3E}">
        <p14:creationId xmlns:p14="http://schemas.microsoft.com/office/powerpoint/2010/main" val="2510029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a:t>
            </a:r>
            <a:r>
              <a:rPr lang="en-GB" b="1" u="sng" dirty="0"/>
              <a:t>Reception.</a:t>
            </a:r>
          </a:p>
          <a:p>
            <a:endParaRPr lang="en-GB" dirty="0"/>
          </a:p>
          <a:p>
            <a:r>
              <a:rPr lang="en-GB" dirty="0"/>
              <a:t>For some children, getting through the school gates required a massive effort.</a:t>
            </a:r>
          </a:p>
          <a:p>
            <a:endParaRPr lang="en-GB" dirty="0"/>
          </a:p>
          <a:p>
            <a:r>
              <a:rPr lang="en-GB" dirty="0"/>
              <a:t>It's a big deal when they get there.</a:t>
            </a:r>
          </a:p>
          <a:p>
            <a:endParaRPr lang="en-GB" dirty="0"/>
          </a:p>
          <a:p>
            <a:r>
              <a:rPr lang="en-GB" dirty="0"/>
              <a:t>They need to know that that effort was worth it, that they are wanted, that they belong here.</a:t>
            </a:r>
          </a:p>
          <a:p>
            <a:endParaRPr lang="en-GB" dirty="0"/>
          </a:p>
          <a:p>
            <a:r>
              <a:rPr lang="en-GB" dirty="0"/>
              <a:t>Who can give this message?</a:t>
            </a:r>
          </a:p>
          <a:p>
            <a:endParaRPr lang="en-GB" dirty="0"/>
          </a:p>
          <a:p>
            <a:r>
              <a:rPr lang="en-GB" dirty="0"/>
              <a:t>Frontline staff who do the meet and greet every morning.</a:t>
            </a:r>
          </a:p>
          <a:p>
            <a:endParaRPr lang="en-GB" dirty="0"/>
          </a:p>
          <a:p>
            <a:r>
              <a:rPr lang="en-GB" dirty="0"/>
              <a:t>But not only them.</a:t>
            </a:r>
          </a:p>
          <a:p>
            <a:endParaRPr lang="en-GB" dirty="0"/>
          </a:p>
          <a:p>
            <a:r>
              <a:rPr lang="en-GB" dirty="0"/>
              <a:t>Perhaps the staff in the office can also be the ones to deliver this reinforcing message.</a:t>
            </a:r>
          </a:p>
          <a:p>
            <a:endParaRPr lang="en-GB" dirty="0"/>
          </a:p>
          <a:p>
            <a:r>
              <a:rPr lang="en-GB" dirty="0"/>
              <a:t>Rather than focusing on absence or lateness.</a:t>
            </a:r>
          </a:p>
          <a:p>
            <a:endParaRPr lang="en-GB" dirty="0"/>
          </a:p>
          <a:p>
            <a:r>
              <a:rPr lang="en-GB" dirty="0"/>
              <a:t>Uniform presentation instead.</a:t>
            </a:r>
          </a:p>
          <a:p>
            <a:endParaRPr lang="en-GB" dirty="0"/>
          </a:p>
          <a:p>
            <a:r>
              <a:rPr lang="en-GB" dirty="0"/>
              <a:t>Let the message be.</a:t>
            </a:r>
          </a:p>
          <a:p>
            <a:endParaRPr lang="en-GB" dirty="0"/>
          </a:p>
          <a:p>
            <a:r>
              <a:rPr lang="en-GB" dirty="0"/>
              <a:t>You are so welcome here.</a:t>
            </a:r>
          </a:p>
          <a:p>
            <a:endParaRPr lang="en-GB" dirty="0"/>
          </a:p>
          <a:p>
            <a:r>
              <a:rPr lang="en-GB" dirty="0"/>
              <a:t>We are delighted you've come back this morning.</a:t>
            </a:r>
          </a:p>
          <a:p>
            <a:endParaRPr lang="en-GB" dirty="0"/>
          </a:p>
          <a:p>
            <a:r>
              <a:rPr lang="en-GB" dirty="0"/>
              <a:t>You are wanted and belong.</a:t>
            </a:r>
          </a:p>
          <a:p>
            <a:endParaRPr lang="en-GB" dirty="0"/>
          </a:p>
          <a:p>
            <a:r>
              <a:rPr lang="en-GB" dirty="0"/>
              <a:t>The next step is to focus on a </a:t>
            </a:r>
            <a:r>
              <a:rPr lang="en-GB" b="1" u="sng" dirty="0"/>
              <a:t>Routine.</a:t>
            </a:r>
          </a:p>
          <a:p>
            <a:endParaRPr lang="en-GB" dirty="0"/>
          </a:p>
          <a:p>
            <a:r>
              <a:rPr lang="en-GB" dirty="0"/>
              <a:t>We provide children with their own routine because we know that if we create habits then that behaviour becomes easier on day one, No matter where they go or who is there, it will all feel scary and difficult, but together you can think about who is needed to organise this early arrival and routine for them.</a:t>
            </a:r>
          </a:p>
          <a:p>
            <a:endParaRPr lang="en-GB" dirty="0"/>
          </a:p>
          <a:p>
            <a:r>
              <a:rPr lang="en-GB" dirty="0"/>
              <a:t>Where do they go?</a:t>
            </a:r>
          </a:p>
          <a:p>
            <a:endParaRPr lang="en-GB" dirty="0"/>
          </a:p>
          <a:p>
            <a:r>
              <a:rPr lang="en-GB" dirty="0"/>
              <a:t>Working with the child, put together a plan for how the beginning of the day can start.</a:t>
            </a:r>
          </a:p>
          <a:p>
            <a:endParaRPr lang="en-GB" dirty="0"/>
          </a:p>
          <a:p>
            <a:r>
              <a:rPr lang="en-GB" dirty="0"/>
              <a:t>As best as possible.</a:t>
            </a:r>
          </a:p>
          <a:p>
            <a:endParaRPr lang="en-GB" dirty="0"/>
          </a:p>
          <a:p>
            <a:r>
              <a:rPr lang="en-GB" dirty="0"/>
              <a:t>Be prepared to revisit this plan.</a:t>
            </a:r>
          </a:p>
          <a:p>
            <a:endParaRPr lang="en-GB" dirty="0"/>
          </a:p>
          <a:p>
            <a:r>
              <a:rPr lang="en-GB" dirty="0"/>
              <a:t>What seemed like the best choices for them may need some changing as time goes on, but be reassured, as with any habitual behaviour, by day 56 this will feel reassuring and for the most part it will feel OK.</a:t>
            </a:r>
          </a:p>
          <a:p>
            <a:endParaRPr lang="en-GB" dirty="0"/>
          </a:p>
          <a:p>
            <a:r>
              <a:rPr lang="en-GB" dirty="0"/>
              <a:t>Part </a:t>
            </a:r>
            <a:r>
              <a:rPr lang="en-GB" b="1" u="sng" dirty="0"/>
              <a:t>3 Regulate </a:t>
            </a:r>
            <a:r>
              <a:rPr lang="en-GB" dirty="0"/>
              <a:t>success.</a:t>
            </a:r>
          </a:p>
          <a:p>
            <a:endParaRPr lang="en-GB" dirty="0"/>
          </a:p>
          <a:p>
            <a:r>
              <a:rPr lang="en-GB" dirty="0"/>
              <a:t>They're in the building.</a:t>
            </a:r>
          </a:p>
          <a:p>
            <a:endParaRPr lang="en-GB" dirty="0"/>
          </a:p>
          <a:p>
            <a:r>
              <a:rPr lang="en-GB" dirty="0"/>
              <a:t>However, are they physically and emotionally ready to get going with their learning?</a:t>
            </a:r>
          </a:p>
          <a:p>
            <a:endParaRPr lang="en-GB" dirty="0"/>
          </a:p>
          <a:p>
            <a:r>
              <a:rPr lang="en-GB" dirty="0"/>
              <a:t>Perhaps not.</a:t>
            </a:r>
          </a:p>
          <a:p>
            <a:endParaRPr lang="en-GB" dirty="0"/>
          </a:p>
          <a:p>
            <a:r>
              <a:rPr lang="en-GB" dirty="0"/>
              <a:t>Initially they're going to need an adult to help them to regulate, so do activities that are calming, that maybe help them feel comfortable in their environment, work out what these could be.</a:t>
            </a:r>
          </a:p>
          <a:p>
            <a:endParaRPr lang="en-GB" dirty="0"/>
          </a:p>
          <a:p>
            <a:r>
              <a:rPr lang="en-GB" dirty="0"/>
              <a:t>Soon the adult role in this will fade.</a:t>
            </a:r>
          </a:p>
          <a:p>
            <a:endParaRPr lang="en-GB" dirty="0"/>
          </a:p>
          <a:p>
            <a:r>
              <a:rPr lang="en-GB" dirty="0"/>
              <a:t>We are teaching our children self-regulation strategies to cope with the strong feelings of anxiety and distress.</a:t>
            </a:r>
          </a:p>
          <a:p>
            <a:endParaRPr lang="en-GB" dirty="0"/>
          </a:p>
        </p:txBody>
      </p:sp>
      <p:sp>
        <p:nvSpPr>
          <p:cNvPr id="4" name="Slide Number Placeholder 3"/>
          <p:cNvSpPr>
            <a:spLocks noGrp="1"/>
          </p:cNvSpPr>
          <p:nvPr>
            <p:ph type="sldNum" sz="quarter" idx="5"/>
          </p:nvPr>
        </p:nvSpPr>
        <p:spPr/>
        <p:txBody>
          <a:bodyPr/>
          <a:lstStyle/>
          <a:p>
            <a:fld id="{412634CE-16C1-4DDC-B10F-C4BAAEEB034F}" type="slidenum">
              <a:rPr lang="en-GB" smtClean="0"/>
              <a:t>8</a:t>
            </a:fld>
            <a:endParaRPr lang="en-GB"/>
          </a:p>
        </p:txBody>
      </p:sp>
    </p:spTree>
    <p:extLst>
      <p:ext uri="{BB962C8B-B14F-4D97-AF65-F5344CB8AC3E}">
        <p14:creationId xmlns:p14="http://schemas.microsoft.com/office/powerpoint/2010/main" val="2378656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recent research tells us that since COVID lockdowns, parents no longer believe that attendance every day at school is essential.</a:t>
            </a:r>
          </a:p>
          <a:p>
            <a:endParaRPr lang="en-GB" dirty="0"/>
          </a:p>
          <a:p>
            <a:r>
              <a:rPr lang="en-GB" dirty="0"/>
              <a:t>In fact, as school's resources are squeezed, many parents of children with special educational needs are losing trust in school as safe places for their children, engaging in a punitive path of fines without collaboration with parents.</a:t>
            </a:r>
          </a:p>
          <a:p>
            <a:endParaRPr lang="en-GB" dirty="0"/>
          </a:p>
          <a:p>
            <a:r>
              <a:rPr lang="en-GB" dirty="0"/>
              <a:t>It just is not working.</a:t>
            </a:r>
          </a:p>
          <a:p>
            <a:endParaRPr lang="en-GB" dirty="0"/>
          </a:p>
          <a:p>
            <a:r>
              <a:rPr lang="en-GB" dirty="0"/>
              <a:t>31 schools across England have contributed to a practical toolkit on attendance.</a:t>
            </a:r>
          </a:p>
          <a:p>
            <a:endParaRPr lang="en-GB" dirty="0"/>
          </a:p>
          <a:p>
            <a:r>
              <a:rPr lang="en-GB" dirty="0"/>
              <a:t>Here is a suggested script </a:t>
            </a:r>
            <a:r>
              <a:rPr lang="en-GB" b="1" dirty="0"/>
              <a:t>for that </a:t>
            </a:r>
            <a:r>
              <a:rPr lang="en-GB" b="1" u="sng" dirty="0"/>
              <a:t>first phone call </a:t>
            </a:r>
            <a:r>
              <a:rPr lang="en-GB" b="1" dirty="0"/>
              <a:t>home addressing school concerns over absence.</a:t>
            </a:r>
          </a:p>
          <a:p>
            <a:endParaRPr lang="en-GB" dirty="0"/>
          </a:p>
          <a:p>
            <a:r>
              <a:rPr lang="en-GB" dirty="0"/>
              <a:t>Hello, Mr Smith.</a:t>
            </a:r>
          </a:p>
          <a:p>
            <a:r>
              <a:rPr lang="en-GB" dirty="0"/>
              <a:t>It's Miss Jones calling from Ealing High.</a:t>
            </a:r>
          </a:p>
          <a:p>
            <a:r>
              <a:rPr lang="en-GB" dirty="0"/>
              <a:t>I'm Jamie's forum tutor.</a:t>
            </a:r>
          </a:p>
          <a:p>
            <a:r>
              <a:rPr lang="en-GB" dirty="0"/>
              <a:t>How are you today?</a:t>
            </a:r>
          </a:p>
          <a:p>
            <a:r>
              <a:rPr lang="en-GB" dirty="0"/>
              <a:t>Well, I'm good, thank you.</a:t>
            </a:r>
          </a:p>
          <a:p>
            <a:r>
              <a:rPr lang="en-GB" dirty="0"/>
              <a:t>And how is Jamie doing?</a:t>
            </a:r>
          </a:p>
          <a:p>
            <a:r>
              <a:rPr lang="en-GB" dirty="0"/>
              <a:t>I was just calling as I wanted to check in on her.</a:t>
            </a:r>
          </a:p>
          <a:p>
            <a:r>
              <a:rPr lang="en-GB" dirty="0"/>
              <a:t>I noticed she wasn't in school today.</a:t>
            </a:r>
          </a:p>
          <a:p>
            <a:r>
              <a:rPr lang="en-GB" dirty="0"/>
              <a:t>Mm hmm, I'm sorry to hear that she's on.</a:t>
            </a:r>
          </a:p>
          <a:p>
            <a:r>
              <a:rPr lang="en-GB" dirty="0"/>
              <a:t>Well, hopefully it's only a short absence.</a:t>
            </a:r>
          </a:p>
          <a:p>
            <a:r>
              <a:rPr lang="en-GB" dirty="0"/>
              <a:t>Jamie has been doing so well at school recently.</a:t>
            </a:r>
          </a:p>
          <a:p>
            <a:r>
              <a:rPr lang="en-GB" dirty="0"/>
              <a:t>I've received some great feedback from our arts teacher who was so impressed with her charcoal sketches.</a:t>
            </a:r>
          </a:p>
          <a:p>
            <a:r>
              <a:rPr lang="en-GB" dirty="0"/>
              <a:t>Yes, she is really talented.</a:t>
            </a:r>
          </a:p>
          <a:p>
            <a:r>
              <a:rPr lang="en-GB" dirty="0"/>
              <a:t>Please will you let me know if there's any practical things that I can do to support you or Jamie in getting her back to school?</a:t>
            </a:r>
          </a:p>
          <a:p>
            <a:r>
              <a:rPr lang="en-GB" dirty="0"/>
              <a:t>Ah, the uniform.</a:t>
            </a:r>
          </a:p>
          <a:p>
            <a:r>
              <a:rPr lang="en-GB" dirty="0"/>
              <a:t>Yeah, of course.</a:t>
            </a:r>
          </a:p>
          <a:p>
            <a:r>
              <a:rPr lang="en-GB" dirty="0"/>
              <a:t>I will e-mail you details for our school uniform buy and sell option.</a:t>
            </a:r>
          </a:p>
          <a:p>
            <a:r>
              <a:rPr lang="en-GB" dirty="0"/>
              <a:t>It's run by the PTA.</a:t>
            </a:r>
          </a:p>
          <a:p>
            <a:r>
              <a:rPr lang="en-GB" dirty="0"/>
              <a:t>And do let us know if Jamie needs any help catching up on work.</a:t>
            </a:r>
          </a:p>
          <a:p>
            <a:r>
              <a:rPr lang="en-GB" dirty="0"/>
              <a:t>Have a good rest of your day.</a:t>
            </a:r>
          </a:p>
          <a:p>
            <a:r>
              <a:rPr lang="en-GB" dirty="0"/>
              <a:t>Please pass on our best wishes to Jamie.</a:t>
            </a:r>
          </a:p>
          <a:p>
            <a:endParaRPr lang="en-GB" dirty="0"/>
          </a:p>
        </p:txBody>
      </p:sp>
      <p:sp>
        <p:nvSpPr>
          <p:cNvPr id="4" name="Slide Number Placeholder 3"/>
          <p:cNvSpPr>
            <a:spLocks noGrp="1"/>
          </p:cNvSpPr>
          <p:nvPr>
            <p:ph type="sldNum" sz="quarter" idx="5"/>
          </p:nvPr>
        </p:nvSpPr>
        <p:spPr/>
        <p:txBody>
          <a:bodyPr/>
          <a:lstStyle/>
          <a:p>
            <a:fld id="{412634CE-16C1-4DDC-B10F-C4BAAEEB034F}" type="slidenum">
              <a:rPr lang="en-GB" smtClean="0"/>
              <a:t>9</a:t>
            </a:fld>
            <a:endParaRPr lang="en-GB"/>
          </a:p>
        </p:txBody>
      </p:sp>
    </p:spTree>
    <p:extLst>
      <p:ext uri="{BB962C8B-B14F-4D97-AF65-F5344CB8AC3E}">
        <p14:creationId xmlns:p14="http://schemas.microsoft.com/office/powerpoint/2010/main" val="3380691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36A0D-7097-2F9B-FD0E-2498FA6B8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35B76B7-A984-D240-6160-4253E98AED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D4D628-FB35-1D5B-633A-3AB7B7A03C8E}"/>
              </a:ext>
            </a:extLst>
          </p:cNvPr>
          <p:cNvSpPr>
            <a:spLocks noGrp="1"/>
          </p:cNvSpPr>
          <p:nvPr>
            <p:ph type="dt" sz="half" idx="10"/>
          </p:nvPr>
        </p:nvSpPr>
        <p:spPr/>
        <p:txBody>
          <a:bodyPr/>
          <a:lstStyle/>
          <a:p>
            <a:fld id="{D4CD3ABB-EBEA-414B-A828-40CCE2E2902A}" type="datetimeFigureOut">
              <a:rPr lang="en-GB" smtClean="0"/>
              <a:t>03/01/2025</a:t>
            </a:fld>
            <a:endParaRPr lang="en-GB"/>
          </a:p>
        </p:txBody>
      </p:sp>
      <p:sp>
        <p:nvSpPr>
          <p:cNvPr id="5" name="Footer Placeholder 4">
            <a:extLst>
              <a:ext uri="{FF2B5EF4-FFF2-40B4-BE49-F238E27FC236}">
                <a16:creationId xmlns:a16="http://schemas.microsoft.com/office/drawing/2014/main" id="{24B65799-6900-47D2-D66A-1A711C9254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5848BF-4A04-ECCF-707E-5172978A8BD8}"/>
              </a:ext>
            </a:extLst>
          </p:cNvPr>
          <p:cNvSpPr>
            <a:spLocks noGrp="1"/>
          </p:cNvSpPr>
          <p:nvPr>
            <p:ph type="sldNum" sz="quarter" idx="12"/>
          </p:nvPr>
        </p:nvSpPr>
        <p:spPr/>
        <p:txBody>
          <a:bodyPr/>
          <a:lstStyle/>
          <a:p>
            <a:fld id="{7CCF5B67-1F2A-4ABE-9086-D0AA13A23552}" type="slidenum">
              <a:rPr lang="en-GB" smtClean="0"/>
              <a:t>‹#›</a:t>
            </a:fld>
            <a:endParaRPr lang="en-GB"/>
          </a:p>
        </p:txBody>
      </p:sp>
    </p:spTree>
    <p:extLst>
      <p:ext uri="{BB962C8B-B14F-4D97-AF65-F5344CB8AC3E}">
        <p14:creationId xmlns:p14="http://schemas.microsoft.com/office/powerpoint/2010/main" val="1539918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EF882-33F8-B90E-606A-FA31BAA9C01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49A9D0-3172-78AA-6AB6-A78F1E361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40D6E5-A665-9E73-F43B-C1AE44088017}"/>
              </a:ext>
            </a:extLst>
          </p:cNvPr>
          <p:cNvSpPr>
            <a:spLocks noGrp="1"/>
          </p:cNvSpPr>
          <p:nvPr>
            <p:ph type="dt" sz="half" idx="10"/>
          </p:nvPr>
        </p:nvSpPr>
        <p:spPr/>
        <p:txBody>
          <a:bodyPr/>
          <a:lstStyle/>
          <a:p>
            <a:fld id="{D4CD3ABB-EBEA-414B-A828-40CCE2E2902A}" type="datetimeFigureOut">
              <a:rPr lang="en-GB" smtClean="0"/>
              <a:t>03/01/2025</a:t>
            </a:fld>
            <a:endParaRPr lang="en-GB"/>
          </a:p>
        </p:txBody>
      </p:sp>
      <p:sp>
        <p:nvSpPr>
          <p:cNvPr id="5" name="Footer Placeholder 4">
            <a:extLst>
              <a:ext uri="{FF2B5EF4-FFF2-40B4-BE49-F238E27FC236}">
                <a16:creationId xmlns:a16="http://schemas.microsoft.com/office/drawing/2014/main" id="{229180C7-B0D7-BB66-8A33-BA85405329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2E3D45-9DF4-2CDA-434E-E3695FF55DB1}"/>
              </a:ext>
            </a:extLst>
          </p:cNvPr>
          <p:cNvSpPr>
            <a:spLocks noGrp="1"/>
          </p:cNvSpPr>
          <p:nvPr>
            <p:ph type="sldNum" sz="quarter" idx="12"/>
          </p:nvPr>
        </p:nvSpPr>
        <p:spPr/>
        <p:txBody>
          <a:bodyPr/>
          <a:lstStyle/>
          <a:p>
            <a:fld id="{7CCF5B67-1F2A-4ABE-9086-D0AA13A23552}" type="slidenum">
              <a:rPr lang="en-GB" smtClean="0"/>
              <a:t>‹#›</a:t>
            </a:fld>
            <a:endParaRPr lang="en-GB"/>
          </a:p>
        </p:txBody>
      </p:sp>
    </p:spTree>
    <p:extLst>
      <p:ext uri="{BB962C8B-B14F-4D97-AF65-F5344CB8AC3E}">
        <p14:creationId xmlns:p14="http://schemas.microsoft.com/office/powerpoint/2010/main" val="3006444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638252-9A84-A634-244B-1398BCF183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CDA6C6-5BC4-92BB-5E0F-0D40BD5FDD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D685EA-17E4-2D6C-B5C4-9FF249448602}"/>
              </a:ext>
            </a:extLst>
          </p:cNvPr>
          <p:cNvSpPr>
            <a:spLocks noGrp="1"/>
          </p:cNvSpPr>
          <p:nvPr>
            <p:ph type="dt" sz="half" idx="10"/>
          </p:nvPr>
        </p:nvSpPr>
        <p:spPr/>
        <p:txBody>
          <a:bodyPr/>
          <a:lstStyle/>
          <a:p>
            <a:fld id="{D4CD3ABB-EBEA-414B-A828-40CCE2E2902A}" type="datetimeFigureOut">
              <a:rPr lang="en-GB" smtClean="0"/>
              <a:t>03/01/2025</a:t>
            </a:fld>
            <a:endParaRPr lang="en-GB"/>
          </a:p>
        </p:txBody>
      </p:sp>
      <p:sp>
        <p:nvSpPr>
          <p:cNvPr id="5" name="Footer Placeholder 4">
            <a:extLst>
              <a:ext uri="{FF2B5EF4-FFF2-40B4-BE49-F238E27FC236}">
                <a16:creationId xmlns:a16="http://schemas.microsoft.com/office/drawing/2014/main" id="{CA07EAB2-3E24-90AD-F024-C368B757C4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7E60B5-FAEF-1B58-C64B-5A04FC7BE6DF}"/>
              </a:ext>
            </a:extLst>
          </p:cNvPr>
          <p:cNvSpPr>
            <a:spLocks noGrp="1"/>
          </p:cNvSpPr>
          <p:nvPr>
            <p:ph type="sldNum" sz="quarter" idx="12"/>
          </p:nvPr>
        </p:nvSpPr>
        <p:spPr/>
        <p:txBody>
          <a:bodyPr/>
          <a:lstStyle/>
          <a:p>
            <a:fld id="{7CCF5B67-1F2A-4ABE-9086-D0AA13A23552}" type="slidenum">
              <a:rPr lang="en-GB" smtClean="0"/>
              <a:t>‹#›</a:t>
            </a:fld>
            <a:endParaRPr lang="en-GB"/>
          </a:p>
        </p:txBody>
      </p:sp>
    </p:spTree>
    <p:extLst>
      <p:ext uri="{BB962C8B-B14F-4D97-AF65-F5344CB8AC3E}">
        <p14:creationId xmlns:p14="http://schemas.microsoft.com/office/powerpoint/2010/main" val="1962268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9911A-C166-A353-5912-66A76F2BAD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ADBE84-5DBE-7D36-5D04-60A2D6BF1F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629CF8-7241-DFBD-1207-2783C36EA8B3}"/>
              </a:ext>
            </a:extLst>
          </p:cNvPr>
          <p:cNvSpPr>
            <a:spLocks noGrp="1"/>
          </p:cNvSpPr>
          <p:nvPr>
            <p:ph type="dt" sz="half" idx="10"/>
          </p:nvPr>
        </p:nvSpPr>
        <p:spPr/>
        <p:txBody>
          <a:bodyPr/>
          <a:lstStyle/>
          <a:p>
            <a:fld id="{D4CD3ABB-EBEA-414B-A828-40CCE2E2902A}" type="datetimeFigureOut">
              <a:rPr lang="en-GB" smtClean="0"/>
              <a:t>03/01/2025</a:t>
            </a:fld>
            <a:endParaRPr lang="en-GB"/>
          </a:p>
        </p:txBody>
      </p:sp>
      <p:sp>
        <p:nvSpPr>
          <p:cNvPr id="5" name="Footer Placeholder 4">
            <a:extLst>
              <a:ext uri="{FF2B5EF4-FFF2-40B4-BE49-F238E27FC236}">
                <a16:creationId xmlns:a16="http://schemas.microsoft.com/office/drawing/2014/main" id="{38443ECA-F00C-02BD-0A05-04706A4E76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DA526A-D7A4-74E0-679C-CE029A1C820E}"/>
              </a:ext>
            </a:extLst>
          </p:cNvPr>
          <p:cNvSpPr>
            <a:spLocks noGrp="1"/>
          </p:cNvSpPr>
          <p:nvPr>
            <p:ph type="sldNum" sz="quarter" idx="12"/>
          </p:nvPr>
        </p:nvSpPr>
        <p:spPr/>
        <p:txBody>
          <a:bodyPr/>
          <a:lstStyle/>
          <a:p>
            <a:fld id="{7CCF5B67-1F2A-4ABE-9086-D0AA13A23552}" type="slidenum">
              <a:rPr lang="en-GB" smtClean="0"/>
              <a:t>‹#›</a:t>
            </a:fld>
            <a:endParaRPr lang="en-GB"/>
          </a:p>
        </p:txBody>
      </p:sp>
    </p:spTree>
    <p:extLst>
      <p:ext uri="{BB962C8B-B14F-4D97-AF65-F5344CB8AC3E}">
        <p14:creationId xmlns:p14="http://schemas.microsoft.com/office/powerpoint/2010/main" val="3003891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5D4A0-4463-1C82-039D-1754F523BC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81A5D11-13A7-B171-EA84-6A8AAF99D0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F8A4F3-CF57-4364-45DD-3393F3AF0DD9}"/>
              </a:ext>
            </a:extLst>
          </p:cNvPr>
          <p:cNvSpPr>
            <a:spLocks noGrp="1"/>
          </p:cNvSpPr>
          <p:nvPr>
            <p:ph type="dt" sz="half" idx="10"/>
          </p:nvPr>
        </p:nvSpPr>
        <p:spPr/>
        <p:txBody>
          <a:bodyPr/>
          <a:lstStyle/>
          <a:p>
            <a:fld id="{D4CD3ABB-EBEA-414B-A828-40CCE2E2902A}" type="datetimeFigureOut">
              <a:rPr lang="en-GB" smtClean="0"/>
              <a:t>03/01/2025</a:t>
            </a:fld>
            <a:endParaRPr lang="en-GB"/>
          </a:p>
        </p:txBody>
      </p:sp>
      <p:sp>
        <p:nvSpPr>
          <p:cNvPr id="5" name="Footer Placeholder 4">
            <a:extLst>
              <a:ext uri="{FF2B5EF4-FFF2-40B4-BE49-F238E27FC236}">
                <a16:creationId xmlns:a16="http://schemas.microsoft.com/office/drawing/2014/main" id="{A7F92263-56C9-9F2C-7012-9DD3D5EBD6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72B70A-F815-015B-C663-96A737E2293A}"/>
              </a:ext>
            </a:extLst>
          </p:cNvPr>
          <p:cNvSpPr>
            <a:spLocks noGrp="1"/>
          </p:cNvSpPr>
          <p:nvPr>
            <p:ph type="sldNum" sz="quarter" idx="12"/>
          </p:nvPr>
        </p:nvSpPr>
        <p:spPr/>
        <p:txBody>
          <a:bodyPr/>
          <a:lstStyle/>
          <a:p>
            <a:fld id="{7CCF5B67-1F2A-4ABE-9086-D0AA13A23552}" type="slidenum">
              <a:rPr lang="en-GB" smtClean="0"/>
              <a:t>‹#›</a:t>
            </a:fld>
            <a:endParaRPr lang="en-GB"/>
          </a:p>
        </p:txBody>
      </p:sp>
    </p:spTree>
    <p:extLst>
      <p:ext uri="{BB962C8B-B14F-4D97-AF65-F5344CB8AC3E}">
        <p14:creationId xmlns:p14="http://schemas.microsoft.com/office/powerpoint/2010/main" val="337803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F46E5-C629-6F0E-A131-323EAC968CD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8D3E49-8249-333C-A05B-D5E6C62450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34699EB-6E0B-EF0D-D363-4577CD1A53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41D8FCB-5A3F-C49F-B411-165D1D95E08D}"/>
              </a:ext>
            </a:extLst>
          </p:cNvPr>
          <p:cNvSpPr>
            <a:spLocks noGrp="1"/>
          </p:cNvSpPr>
          <p:nvPr>
            <p:ph type="dt" sz="half" idx="10"/>
          </p:nvPr>
        </p:nvSpPr>
        <p:spPr/>
        <p:txBody>
          <a:bodyPr/>
          <a:lstStyle/>
          <a:p>
            <a:fld id="{D4CD3ABB-EBEA-414B-A828-40CCE2E2902A}" type="datetimeFigureOut">
              <a:rPr lang="en-GB" smtClean="0"/>
              <a:t>03/01/2025</a:t>
            </a:fld>
            <a:endParaRPr lang="en-GB"/>
          </a:p>
        </p:txBody>
      </p:sp>
      <p:sp>
        <p:nvSpPr>
          <p:cNvPr id="6" name="Footer Placeholder 5">
            <a:extLst>
              <a:ext uri="{FF2B5EF4-FFF2-40B4-BE49-F238E27FC236}">
                <a16:creationId xmlns:a16="http://schemas.microsoft.com/office/drawing/2014/main" id="{4CFA080C-CB8E-9470-C01C-8A18080E6B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09420A-2CF2-8839-CE6D-42CF14953DDB}"/>
              </a:ext>
            </a:extLst>
          </p:cNvPr>
          <p:cNvSpPr>
            <a:spLocks noGrp="1"/>
          </p:cNvSpPr>
          <p:nvPr>
            <p:ph type="sldNum" sz="quarter" idx="12"/>
          </p:nvPr>
        </p:nvSpPr>
        <p:spPr/>
        <p:txBody>
          <a:bodyPr/>
          <a:lstStyle/>
          <a:p>
            <a:fld id="{7CCF5B67-1F2A-4ABE-9086-D0AA13A23552}" type="slidenum">
              <a:rPr lang="en-GB" smtClean="0"/>
              <a:t>‹#›</a:t>
            </a:fld>
            <a:endParaRPr lang="en-GB"/>
          </a:p>
        </p:txBody>
      </p:sp>
    </p:spTree>
    <p:extLst>
      <p:ext uri="{BB962C8B-B14F-4D97-AF65-F5344CB8AC3E}">
        <p14:creationId xmlns:p14="http://schemas.microsoft.com/office/powerpoint/2010/main" val="3761161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DD846-628E-1FDE-7165-F30B45ECC5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9B1D92-EA23-11C4-7FD0-EB1368E44B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7033E5-5FD8-7A9B-FA6B-EC2459C776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628FE30-F030-8F69-2BFB-7FA87F8CBE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D4751D-0689-FCB5-E439-9DB3DA35FC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0E2F13E-D6C0-A228-AFA1-718BC78E0878}"/>
              </a:ext>
            </a:extLst>
          </p:cNvPr>
          <p:cNvSpPr>
            <a:spLocks noGrp="1"/>
          </p:cNvSpPr>
          <p:nvPr>
            <p:ph type="dt" sz="half" idx="10"/>
          </p:nvPr>
        </p:nvSpPr>
        <p:spPr/>
        <p:txBody>
          <a:bodyPr/>
          <a:lstStyle/>
          <a:p>
            <a:fld id="{D4CD3ABB-EBEA-414B-A828-40CCE2E2902A}" type="datetimeFigureOut">
              <a:rPr lang="en-GB" smtClean="0"/>
              <a:t>03/01/2025</a:t>
            </a:fld>
            <a:endParaRPr lang="en-GB"/>
          </a:p>
        </p:txBody>
      </p:sp>
      <p:sp>
        <p:nvSpPr>
          <p:cNvPr id="8" name="Footer Placeholder 7">
            <a:extLst>
              <a:ext uri="{FF2B5EF4-FFF2-40B4-BE49-F238E27FC236}">
                <a16:creationId xmlns:a16="http://schemas.microsoft.com/office/drawing/2014/main" id="{643B6801-3531-6D40-917E-6D6D0EC95CF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7EF573E-FC48-610D-337C-3BD76410823E}"/>
              </a:ext>
            </a:extLst>
          </p:cNvPr>
          <p:cNvSpPr>
            <a:spLocks noGrp="1"/>
          </p:cNvSpPr>
          <p:nvPr>
            <p:ph type="sldNum" sz="quarter" idx="12"/>
          </p:nvPr>
        </p:nvSpPr>
        <p:spPr/>
        <p:txBody>
          <a:bodyPr/>
          <a:lstStyle/>
          <a:p>
            <a:fld id="{7CCF5B67-1F2A-4ABE-9086-D0AA13A23552}" type="slidenum">
              <a:rPr lang="en-GB" smtClean="0"/>
              <a:t>‹#›</a:t>
            </a:fld>
            <a:endParaRPr lang="en-GB"/>
          </a:p>
        </p:txBody>
      </p:sp>
    </p:spTree>
    <p:extLst>
      <p:ext uri="{BB962C8B-B14F-4D97-AF65-F5344CB8AC3E}">
        <p14:creationId xmlns:p14="http://schemas.microsoft.com/office/powerpoint/2010/main" val="171507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52965-000D-070A-20EE-ABCB332C44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BD3414-4EC3-62B7-5535-BD8A38F2FCD7}"/>
              </a:ext>
            </a:extLst>
          </p:cNvPr>
          <p:cNvSpPr>
            <a:spLocks noGrp="1"/>
          </p:cNvSpPr>
          <p:nvPr>
            <p:ph type="dt" sz="half" idx="10"/>
          </p:nvPr>
        </p:nvSpPr>
        <p:spPr/>
        <p:txBody>
          <a:bodyPr/>
          <a:lstStyle/>
          <a:p>
            <a:fld id="{D4CD3ABB-EBEA-414B-A828-40CCE2E2902A}" type="datetimeFigureOut">
              <a:rPr lang="en-GB" smtClean="0"/>
              <a:t>03/01/2025</a:t>
            </a:fld>
            <a:endParaRPr lang="en-GB"/>
          </a:p>
        </p:txBody>
      </p:sp>
      <p:sp>
        <p:nvSpPr>
          <p:cNvPr id="4" name="Footer Placeholder 3">
            <a:extLst>
              <a:ext uri="{FF2B5EF4-FFF2-40B4-BE49-F238E27FC236}">
                <a16:creationId xmlns:a16="http://schemas.microsoft.com/office/drawing/2014/main" id="{9D0365C7-A421-36ED-56A1-CB684F69D6D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AA24E3-5990-F5F5-E5F7-A79F6E1FC40A}"/>
              </a:ext>
            </a:extLst>
          </p:cNvPr>
          <p:cNvSpPr>
            <a:spLocks noGrp="1"/>
          </p:cNvSpPr>
          <p:nvPr>
            <p:ph type="sldNum" sz="quarter" idx="12"/>
          </p:nvPr>
        </p:nvSpPr>
        <p:spPr/>
        <p:txBody>
          <a:bodyPr/>
          <a:lstStyle/>
          <a:p>
            <a:fld id="{7CCF5B67-1F2A-4ABE-9086-D0AA13A23552}" type="slidenum">
              <a:rPr lang="en-GB" smtClean="0"/>
              <a:t>‹#›</a:t>
            </a:fld>
            <a:endParaRPr lang="en-GB"/>
          </a:p>
        </p:txBody>
      </p:sp>
    </p:spTree>
    <p:extLst>
      <p:ext uri="{BB962C8B-B14F-4D97-AF65-F5344CB8AC3E}">
        <p14:creationId xmlns:p14="http://schemas.microsoft.com/office/powerpoint/2010/main" val="97241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10EB98-15B1-6BD4-0B01-1C8752600A7C}"/>
              </a:ext>
            </a:extLst>
          </p:cNvPr>
          <p:cNvSpPr>
            <a:spLocks noGrp="1"/>
          </p:cNvSpPr>
          <p:nvPr>
            <p:ph type="dt" sz="half" idx="10"/>
          </p:nvPr>
        </p:nvSpPr>
        <p:spPr/>
        <p:txBody>
          <a:bodyPr/>
          <a:lstStyle/>
          <a:p>
            <a:fld id="{D4CD3ABB-EBEA-414B-A828-40CCE2E2902A}" type="datetimeFigureOut">
              <a:rPr lang="en-GB" smtClean="0"/>
              <a:t>03/01/2025</a:t>
            </a:fld>
            <a:endParaRPr lang="en-GB"/>
          </a:p>
        </p:txBody>
      </p:sp>
      <p:sp>
        <p:nvSpPr>
          <p:cNvPr id="3" name="Footer Placeholder 2">
            <a:extLst>
              <a:ext uri="{FF2B5EF4-FFF2-40B4-BE49-F238E27FC236}">
                <a16:creationId xmlns:a16="http://schemas.microsoft.com/office/drawing/2014/main" id="{FF702318-55CC-703F-0670-D63839C89DC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F377F59-8E2F-E230-5C44-0076855B1FEC}"/>
              </a:ext>
            </a:extLst>
          </p:cNvPr>
          <p:cNvSpPr>
            <a:spLocks noGrp="1"/>
          </p:cNvSpPr>
          <p:nvPr>
            <p:ph type="sldNum" sz="quarter" idx="12"/>
          </p:nvPr>
        </p:nvSpPr>
        <p:spPr/>
        <p:txBody>
          <a:bodyPr/>
          <a:lstStyle/>
          <a:p>
            <a:fld id="{7CCF5B67-1F2A-4ABE-9086-D0AA13A23552}" type="slidenum">
              <a:rPr lang="en-GB" smtClean="0"/>
              <a:t>‹#›</a:t>
            </a:fld>
            <a:endParaRPr lang="en-GB"/>
          </a:p>
        </p:txBody>
      </p:sp>
    </p:spTree>
    <p:extLst>
      <p:ext uri="{BB962C8B-B14F-4D97-AF65-F5344CB8AC3E}">
        <p14:creationId xmlns:p14="http://schemas.microsoft.com/office/powerpoint/2010/main" val="356945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B4081-A8FD-B18E-6667-C5074105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BE0AC32-3305-BBF8-3DC1-615E3127AF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68DC65B-D94D-B636-63CE-D20AF96FA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E393EA-1FC4-2315-00CC-5BD91D315D4F}"/>
              </a:ext>
            </a:extLst>
          </p:cNvPr>
          <p:cNvSpPr>
            <a:spLocks noGrp="1"/>
          </p:cNvSpPr>
          <p:nvPr>
            <p:ph type="dt" sz="half" idx="10"/>
          </p:nvPr>
        </p:nvSpPr>
        <p:spPr/>
        <p:txBody>
          <a:bodyPr/>
          <a:lstStyle/>
          <a:p>
            <a:fld id="{D4CD3ABB-EBEA-414B-A828-40CCE2E2902A}" type="datetimeFigureOut">
              <a:rPr lang="en-GB" smtClean="0"/>
              <a:t>03/01/2025</a:t>
            </a:fld>
            <a:endParaRPr lang="en-GB"/>
          </a:p>
        </p:txBody>
      </p:sp>
      <p:sp>
        <p:nvSpPr>
          <p:cNvPr id="6" name="Footer Placeholder 5">
            <a:extLst>
              <a:ext uri="{FF2B5EF4-FFF2-40B4-BE49-F238E27FC236}">
                <a16:creationId xmlns:a16="http://schemas.microsoft.com/office/drawing/2014/main" id="{364C5A52-12EE-801E-56E1-AC8065F909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B36903-0824-5C18-F1E9-93E870C5E776}"/>
              </a:ext>
            </a:extLst>
          </p:cNvPr>
          <p:cNvSpPr>
            <a:spLocks noGrp="1"/>
          </p:cNvSpPr>
          <p:nvPr>
            <p:ph type="sldNum" sz="quarter" idx="12"/>
          </p:nvPr>
        </p:nvSpPr>
        <p:spPr/>
        <p:txBody>
          <a:bodyPr/>
          <a:lstStyle/>
          <a:p>
            <a:fld id="{7CCF5B67-1F2A-4ABE-9086-D0AA13A23552}" type="slidenum">
              <a:rPr lang="en-GB" smtClean="0"/>
              <a:t>‹#›</a:t>
            </a:fld>
            <a:endParaRPr lang="en-GB"/>
          </a:p>
        </p:txBody>
      </p:sp>
    </p:spTree>
    <p:extLst>
      <p:ext uri="{BB962C8B-B14F-4D97-AF65-F5344CB8AC3E}">
        <p14:creationId xmlns:p14="http://schemas.microsoft.com/office/powerpoint/2010/main" val="1913021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F9918-4803-A43A-A58E-0AA5E1750B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3AD131E-3D1E-241F-3457-58EBA399D5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F50DD98-B3A6-8961-E23B-FD577D6ACE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ABDDC8-00ED-7A42-03C9-CE26ACFE86CD}"/>
              </a:ext>
            </a:extLst>
          </p:cNvPr>
          <p:cNvSpPr>
            <a:spLocks noGrp="1"/>
          </p:cNvSpPr>
          <p:nvPr>
            <p:ph type="dt" sz="half" idx="10"/>
          </p:nvPr>
        </p:nvSpPr>
        <p:spPr/>
        <p:txBody>
          <a:bodyPr/>
          <a:lstStyle/>
          <a:p>
            <a:fld id="{D4CD3ABB-EBEA-414B-A828-40CCE2E2902A}" type="datetimeFigureOut">
              <a:rPr lang="en-GB" smtClean="0"/>
              <a:t>03/01/2025</a:t>
            </a:fld>
            <a:endParaRPr lang="en-GB"/>
          </a:p>
        </p:txBody>
      </p:sp>
      <p:sp>
        <p:nvSpPr>
          <p:cNvPr id="6" name="Footer Placeholder 5">
            <a:extLst>
              <a:ext uri="{FF2B5EF4-FFF2-40B4-BE49-F238E27FC236}">
                <a16:creationId xmlns:a16="http://schemas.microsoft.com/office/drawing/2014/main" id="{30FA58FC-2648-3841-DC29-BDD8634058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A03671-329C-39E3-F4C0-424A25ECF637}"/>
              </a:ext>
            </a:extLst>
          </p:cNvPr>
          <p:cNvSpPr>
            <a:spLocks noGrp="1"/>
          </p:cNvSpPr>
          <p:nvPr>
            <p:ph type="sldNum" sz="quarter" idx="12"/>
          </p:nvPr>
        </p:nvSpPr>
        <p:spPr/>
        <p:txBody>
          <a:bodyPr/>
          <a:lstStyle/>
          <a:p>
            <a:fld id="{7CCF5B67-1F2A-4ABE-9086-D0AA13A23552}" type="slidenum">
              <a:rPr lang="en-GB" smtClean="0"/>
              <a:t>‹#›</a:t>
            </a:fld>
            <a:endParaRPr lang="en-GB"/>
          </a:p>
        </p:txBody>
      </p:sp>
    </p:spTree>
    <p:extLst>
      <p:ext uri="{BB962C8B-B14F-4D97-AF65-F5344CB8AC3E}">
        <p14:creationId xmlns:p14="http://schemas.microsoft.com/office/powerpoint/2010/main" val="3609095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EF92BF-37AD-08A1-8424-92C31350A8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5AB2BA-0231-BF5B-369A-F21ED42CC7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F8E7D6-B799-4592-E081-3F351F5DE9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CD3ABB-EBEA-414B-A828-40CCE2E2902A}" type="datetimeFigureOut">
              <a:rPr lang="en-GB" smtClean="0"/>
              <a:t>03/01/2025</a:t>
            </a:fld>
            <a:endParaRPr lang="en-GB"/>
          </a:p>
        </p:txBody>
      </p:sp>
      <p:sp>
        <p:nvSpPr>
          <p:cNvPr id="5" name="Footer Placeholder 4">
            <a:extLst>
              <a:ext uri="{FF2B5EF4-FFF2-40B4-BE49-F238E27FC236}">
                <a16:creationId xmlns:a16="http://schemas.microsoft.com/office/drawing/2014/main" id="{2EBAEC6E-8A80-1C47-2253-33AD79DA6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870A251-8FD8-9C1D-8A3E-2CBF721291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CCF5B67-1F2A-4ABE-9086-D0AA13A23552}" type="slidenum">
              <a:rPr lang="en-GB" smtClean="0"/>
              <a:t>‹#›</a:t>
            </a:fld>
            <a:endParaRPr lang="en-GB"/>
          </a:p>
        </p:txBody>
      </p:sp>
    </p:spTree>
    <p:extLst>
      <p:ext uri="{BB962C8B-B14F-4D97-AF65-F5344CB8AC3E}">
        <p14:creationId xmlns:p14="http://schemas.microsoft.com/office/powerpoint/2010/main" val="1694711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EE719-EBA1-055C-6C90-812F08F8B279}"/>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4995F585-DA31-1D03-1AC3-F98A7C8244B7}"/>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422E687B-19F9-C50D-17CC-62EDE6917253}"/>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2403605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EB39-0D87-2A80-5382-3D42F17C5DD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50FB109-BC84-DF4C-8236-06C96548FD6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F87E0FBE-CEFD-A644-794A-4416C70AC367}"/>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4062624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55701-8790-B272-920D-86485978B44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14A267F-55BF-4363-CD51-40F56C0A49F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6EAC7F0-E1F3-3618-ADC2-A3DA31746CB7}"/>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2878681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0F4A-01C2-099B-C955-A650E28ED47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1898587-BC86-85BD-2477-5D11FAD83DD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FCBB8838-BCCC-A5FC-6E9E-D8A5CE5E1B41}"/>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2221935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26D3C-43C1-5F8B-0BA5-673E4931DEA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8D96E10-0AED-4D9A-F303-C876A26C0260}"/>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B6043F12-1476-E12A-DEB7-94BE9D87BAC8}"/>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2165626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6C6FD-E038-B455-69C0-278F79F6387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1F96446-3C76-A508-BFBD-CB664DCB6DD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627AAB0-D27D-0EB3-D8EA-9F2A37E80C34}"/>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2371159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57F42-65D4-244B-407B-AE2A13CF144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1F97431-710C-8AA9-B51A-5B350F9F0D4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D67DCF4-1A1C-21DE-D89F-B81780CD80E8}"/>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975062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BBF85-651C-FB77-0125-3F13048F07B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EA75EB5-34CD-2DEE-E09A-9F2726909B8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88F9220-CFBB-2122-ADAE-91441978994E}"/>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2401420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402FD-0417-37C3-E045-3D531AC38DE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7E4F34E-CE4B-7110-B0C7-BAF0E495A63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B12561DD-B2BE-0602-53AD-F2FB1C146DAF}"/>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513105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29863-EE45-AC16-E812-3D83E5A256E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AE947B6-1F72-155E-7F24-E2FC8AE9563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0976A87-FE79-E639-F9CF-A07549E3C078}"/>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1203088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1654B-720D-F6AD-4589-4BE252FACA7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B3EBD3C-B020-3879-2CE0-46EB37F93BD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11C03A6-376E-AB81-7A19-9D30DE59EB34}"/>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2778950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BED5-532A-093A-DA68-F0C4FF5BEC5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8AC8010-BAFC-DD1C-7803-C35D88AA7F00}"/>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07A43D8-9B5C-B624-701B-5BC015311E4A}"/>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37129115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a79375a-163a-486f-b381-e57a9f114126" xsi:nil="true"/>
    <lcf76f155ced4ddcb4097134ff3c332f xmlns="ca3acdf5-aca3-47ff-b74e-73a2c3629a7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9FD9DD3543654C8A1F13D9196197CF" ma:contentTypeVersion="18" ma:contentTypeDescription="Create a new document." ma:contentTypeScope="" ma:versionID="bb1c3f41e2f7915016ee9ddd0cf8582c">
  <xsd:schema xmlns:xsd="http://www.w3.org/2001/XMLSchema" xmlns:xs="http://www.w3.org/2001/XMLSchema" xmlns:p="http://schemas.microsoft.com/office/2006/metadata/properties" xmlns:ns2="ca3acdf5-aca3-47ff-b74e-73a2c3629a7a" xmlns:ns3="9a79375a-163a-486f-b381-e57a9f114126" targetNamespace="http://schemas.microsoft.com/office/2006/metadata/properties" ma:root="true" ma:fieldsID="d4367dc271d4806cef65b2132d0b09d0" ns2:_="" ns3:_="">
    <xsd:import namespace="ca3acdf5-aca3-47ff-b74e-73a2c3629a7a"/>
    <xsd:import namespace="9a79375a-163a-486f-b381-e57a9f114126"/>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3acdf5-aca3-47ff-b74e-73a2c3629a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5efd349-4fc2-4c40-bc86-6aac66f77ae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79375a-163a-486f-b381-e57a9f11412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9f19eeb-78d9-4ca6-b07d-2e613db43675}" ma:internalName="TaxCatchAll" ma:showField="CatchAllData" ma:web="9a79375a-163a-486f-b381-e57a9f1141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01737E-75C6-4284-B23A-A56B53815901}">
  <ds:schemaRefs>
    <ds:schemaRef ds:uri="http://purl.org/dc/dcmitype/"/>
    <ds:schemaRef ds:uri="http://schemas.microsoft.com/office/2006/documentManagement/types"/>
    <ds:schemaRef ds:uri="http://purl.org/dc/elements/1.1/"/>
    <ds:schemaRef ds:uri="http://schemas.microsoft.com/office/2006/metadata/properties"/>
    <ds:schemaRef ds:uri="9a79375a-163a-486f-b381-e57a9f114126"/>
    <ds:schemaRef ds:uri="http://purl.org/dc/terms/"/>
    <ds:schemaRef ds:uri="http://schemas.microsoft.com/office/infopath/2007/PartnerControls"/>
    <ds:schemaRef ds:uri="http://schemas.openxmlformats.org/package/2006/metadata/core-properties"/>
    <ds:schemaRef ds:uri="ca3acdf5-aca3-47ff-b74e-73a2c3629a7a"/>
    <ds:schemaRef ds:uri="http://www.w3.org/XML/1998/namespace"/>
  </ds:schemaRefs>
</ds:datastoreItem>
</file>

<file path=customXml/itemProps2.xml><?xml version="1.0" encoding="utf-8"?>
<ds:datastoreItem xmlns:ds="http://schemas.openxmlformats.org/officeDocument/2006/customXml" ds:itemID="{C6A212FE-0087-46D5-A3F2-65F9849973B8}">
  <ds:schemaRefs>
    <ds:schemaRef ds:uri="http://schemas.microsoft.com/sharepoint/v3/contenttype/forms"/>
  </ds:schemaRefs>
</ds:datastoreItem>
</file>

<file path=customXml/itemProps3.xml><?xml version="1.0" encoding="utf-8"?>
<ds:datastoreItem xmlns:ds="http://schemas.openxmlformats.org/officeDocument/2006/customXml" ds:itemID="{F8191488-D0E4-4E6B-AADA-25BA8871FA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3acdf5-aca3-47ff-b74e-73a2c3629a7a"/>
    <ds:schemaRef ds:uri="9a79375a-163a-486f-b381-e57a9f1141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TotalTime>
  <Words>1732</Words>
  <Application>Microsoft Office PowerPoint</Application>
  <PresentationFormat>Widescreen</PresentationFormat>
  <Paragraphs>210</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London Borough of Ealing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Karen Gibson</dc:creator>
  <cp:lastModifiedBy>Ava Baptiste</cp:lastModifiedBy>
  <cp:revision>2</cp:revision>
  <dcterms:created xsi:type="dcterms:W3CDTF">2024-11-19T17:10:52Z</dcterms:created>
  <dcterms:modified xsi:type="dcterms:W3CDTF">2025-01-03T14:35:11Z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0x0101003F9FD9DD3543654C8A1F13D9196197CF</vt:lpwstr>
  </property>
  <property fmtid="{D5CDD505-2E9C-101B-9397-08002B2CF9AE}" pid="3" name="MediaServiceImageTags">
    <vt:lpwstr/>
  </property>
</Properties>
</file>