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2" r:id="rId6"/>
    <p:sldId id="275" r:id="rId7"/>
    <p:sldId id="266" r:id="rId8"/>
    <p:sldId id="276" r:id="rId9"/>
    <p:sldId id="279" r:id="rId10"/>
    <p:sldId id="280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D11B4E-051E-47BA-B9F6-821EF3561B4B}" v="85" dt="2023-05-26T15:26:08.2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FFD7B6-061B-482F-835F-94603F4E68A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74BA10E-757B-47D3-9671-967409A4FE3C}">
      <dgm:prSet/>
      <dgm:spPr/>
      <dgm:t>
        <a:bodyPr/>
        <a:lstStyle/>
        <a:p>
          <a:r>
            <a:rPr lang="en-GB" dirty="0"/>
            <a:t>SFVS – Finance </a:t>
          </a:r>
        </a:p>
        <a:p>
          <a:r>
            <a:rPr lang="en-GB" dirty="0"/>
            <a:t>focus, based on the issues generally found previously.</a:t>
          </a:r>
          <a:endParaRPr lang="en-US" dirty="0"/>
        </a:p>
      </dgm:t>
    </dgm:pt>
    <dgm:pt modelId="{4A8950B7-CF23-4941-8030-2A8E565539B8}" type="parTrans" cxnId="{3495C815-C79B-4EB7-8073-94070E00A761}">
      <dgm:prSet/>
      <dgm:spPr/>
      <dgm:t>
        <a:bodyPr/>
        <a:lstStyle/>
        <a:p>
          <a:endParaRPr lang="en-US"/>
        </a:p>
      </dgm:t>
    </dgm:pt>
    <dgm:pt modelId="{3C872BC5-0C53-4ABE-A929-5860C103AFF1}" type="sibTrans" cxnId="{3495C815-C79B-4EB7-8073-94070E00A761}">
      <dgm:prSet/>
      <dgm:spPr/>
      <dgm:t>
        <a:bodyPr/>
        <a:lstStyle/>
        <a:p>
          <a:endParaRPr lang="en-US"/>
        </a:p>
      </dgm:t>
    </dgm:pt>
    <dgm:pt modelId="{C9DE052B-3681-49BA-A2DC-B6AC0995AEEE}">
      <dgm:prSet/>
      <dgm:spPr/>
      <dgm:t>
        <a:bodyPr/>
        <a:lstStyle/>
        <a:p>
          <a:r>
            <a:rPr lang="en-GB"/>
            <a:t>7 Schools short audits</a:t>
          </a:r>
          <a:endParaRPr lang="en-US"/>
        </a:p>
      </dgm:t>
    </dgm:pt>
    <dgm:pt modelId="{555A7002-972E-41EC-A0E3-6242903196B5}" type="parTrans" cxnId="{DA43120E-490F-4E14-A1AF-24C1D7CB9F0A}">
      <dgm:prSet/>
      <dgm:spPr/>
      <dgm:t>
        <a:bodyPr/>
        <a:lstStyle/>
        <a:p>
          <a:endParaRPr lang="en-US"/>
        </a:p>
      </dgm:t>
    </dgm:pt>
    <dgm:pt modelId="{3E837568-ED22-4CEC-A72B-204B5CBAB69E}" type="sibTrans" cxnId="{DA43120E-490F-4E14-A1AF-24C1D7CB9F0A}">
      <dgm:prSet/>
      <dgm:spPr/>
      <dgm:t>
        <a:bodyPr/>
        <a:lstStyle/>
        <a:p>
          <a:endParaRPr lang="en-US"/>
        </a:p>
      </dgm:t>
    </dgm:pt>
    <dgm:pt modelId="{81DB7A11-57EC-4D98-AF72-486E9DE8B83E}">
      <dgm:prSet/>
      <dgm:spPr/>
      <dgm:t>
        <a:bodyPr/>
        <a:lstStyle/>
        <a:p>
          <a:r>
            <a:rPr lang="en-GB"/>
            <a:t>2 ‘full audits’ following previous year nil assurance opinions.</a:t>
          </a:r>
          <a:endParaRPr lang="en-US"/>
        </a:p>
      </dgm:t>
    </dgm:pt>
    <dgm:pt modelId="{FF640D80-A5D6-4785-BB76-DB6196E7EDE0}" type="parTrans" cxnId="{FF175B82-19F4-4C11-B018-1A705F52BD42}">
      <dgm:prSet/>
      <dgm:spPr/>
      <dgm:t>
        <a:bodyPr/>
        <a:lstStyle/>
        <a:p>
          <a:endParaRPr lang="en-US"/>
        </a:p>
      </dgm:t>
    </dgm:pt>
    <dgm:pt modelId="{267BDAF2-9505-4845-87CD-A677C686441D}" type="sibTrans" cxnId="{FF175B82-19F4-4C11-B018-1A705F52BD42}">
      <dgm:prSet/>
      <dgm:spPr/>
      <dgm:t>
        <a:bodyPr/>
        <a:lstStyle/>
        <a:p>
          <a:endParaRPr lang="en-US"/>
        </a:p>
      </dgm:t>
    </dgm:pt>
    <dgm:pt modelId="{69A39EE5-BF09-4077-B5F2-61C7F72744B7}" type="pres">
      <dgm:prSet presAssocID="{82FFD7B6-061B-482F-835F-94603F4E68A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BDA41A2-C592-4A94-B195-9AC8275F2022}" type="pres">
      <dgm:prSet presAssocID="{474BA10E-757B-47D3-9671-967409A4FE3C}" presName="hierRoot1" presStyleCnt="0"/>
      <dgm:spPr/>
    </dgm:pt>
    <dgm:pt modelId="{657BB7BA-54F8-4005-B236-12B80F58A6DC}" type="pres">
      <dgm:prSet presAssocID="{474BA10E-757B-47D3-9671-967409A4FE3C}" presName="composite" presStyleCnt="0"/>
      <dgm:spPr/>
    </dgm:pt>
    <dgm:pt modelId="{12A20C7D-2880-4BB2-ABB7-8A94C6FE5BAB}" type="pres">
      <dgm:prSet presAssocID="{474BA10E-757B-47D3-9671-967409A4FE3C}" presName="background" presStyleLbl="node0" presStyleIdx="0" presStyleCnt="3"/>
      <dgm:spPr/>
    </dgm:pt>
    <dgm:pt modelId="{967E0A3F-A5A1-4A8D-A20A-A9FB6E03482C}" type="pres">
      <dgm:prSet presAssocID="{474BA10E-757B-47D3-9671-967409A4FE3C}" presName="text" presStyleLbl="fgAcc0" presStyleIdx="0" presStyleCnt="3">
        <dgm:presLayoutVars>
          <dgm:chPref val="3"/>
        </dgm:presLayoutVars>
      </dgm:prSet>
      <dgm:spPr/>
    </dgm:pt>
    <dgm:pt modelId="{EF7F5A4F-88C2-4A61-BA4B-136480B43151}" type="pres">
      <dgm:prSet presAssocID="{474BA10E-757B-47D3-9671-967409A4FE3C}" presName="hierChild2" presStyleCnt="0"/>
      <dgm:spPr/>
    </dgm:pt>
    <dgm:pt modelId="{B5C32481-493C-44D1-900F-4F7194DEE182}" type="pres">
      <dgm:prSet presAssocID="{C9DE052B-3681-49BA-A2DC-B6AC0995AEEE}" presName="hierRoot1" presStyleCnt="0"/>
      <dgm:spPr/>
    </dgm:pt>
    <dgm:pt modelId="{DE492642-F874-4158-BE59-4A567699AF7B}" type="pres">
      <dgm:prSet presAssocID="{C9DE052B-3681-49BA-A2DC-B6AC0995AEEE}" presName="composite" presStyleCnt="0"/>
      <dgm:spPr/>
    </dgm:pt>
    <dgm:pt modelId="{AEB0306C-6D65-4727-8D90-3F970235AAEB}" type="pres">
      <dgm:prSet presAssocID="{C9DE052B-3681-49BA-A2DC-B6AC0995AEEE}" presName="background" presStyleLbl="node0" presStyleIdx="1" presStyleCnt="3"/>
      <dgm:spPr/>
    </dgm:pt>
    <dgm:pt modelId="{65945114-D7DE-455A-A897-87D0D70A4753}" type="pres">
      <dgm:prSet presAssocID="{C9DE052B-3681-49BA-A2DC-B6AC0995AEEE}" presName="text" presStyleLbl="fgAcc0" presStyleIdx="1" presStyleCnt="3">
        <dgm:presLayoutVars>
          <dgm:chPref val="3"/>
        </dgm:presLayoutVars>
      </dgm:prSet>
      <dgm:spPr/>
    </dgm:pt>
    <dgm:pt modelId="{59754C27-9CF8-4FC9-9606-CFA078675DA2}" type="pres">
      <dgm:prSet presAssocID="{C9DE052B-3681-49BA-A2DC-B6AC0995AEEE}" presName="hierChild2" presStyleCnt="0"/>
      <dgm:spPr/>
    </dgm:pt>
    <dgm:pt modelId="{62F1BD31-C844-4207-A1B7-DDFABDF887DB}" type="pres">
      <dgm:prSet presAssocID="{81DB7A11-57EC-4D98-AF72-486E9DE8B83E}" presName="hierRoot1" presStyleCnt="0"/>
      <dgm:spPr/>
    </dgm:pt>
    <dgm:pt modelId="{C6B8284F-495D-45C5-A843-B39E3C6D1649}" type="pres">
      <dgm:prSet presAssocID="{81DB7A11-57EC-4D98-AF72-486E9DE8B83E}" presName="composite" presStyleCnt="0"/>
      <dgm:spPr/>
    </dgm:pt>
    <dgm:pt modelId="{425EE0E7-033E-49CB-A4E8-7C37AF29142E}" type="pres">
      <dgm:prSet presAssocID="{81DB7A11-57EC-4D98-AF72-486E9DE8B83E}" presName="background" presStyleLbl="node0" presStyleIdx="2" presStyleCnt="3"/>
      <dgm:spPr/>
    </dgm:pt>
    <dgm:pt modelId="{32DA13D0-9474-4CF9-B594-7E2F925054F6}" type="pres">
      <dgm:prSet presAssocID="{81DB7A11-57EC-4D98-AF72-486E9DE8B83E}" presName="text" presStyleLbl="fgAcc0" presStyleIdx="2" presStyleCnt="3">
        <dgm:presLayoutVars>
          <dgm:chPref val="3"/>
        </dgm:presLayoutVars>
      </dgm:prSet>
      <dgm:spPr/>
    </dgm:pt>
    <dgm:pt modelId="{B00D9526-06C8-4672-AB0A-8E5123589D29}" type="pres">
      <dgm:prSet presAssocID="{81DB7A11-57EC-4D98-AF72-486E9DE8B83E}" presName="hierChild2" presStyleCnt="0"/>
      <dgm:spPr/>
    </dgm:pt>
  </dgm:ptLst>
  <dgm:cxnLst>
    <dgm:cxn modelId="{FDE6720B-6BBB-4FB6-B331-D9C4D8BAD550}" type="presOf" srcId="{82FFD7B6-061B-482F-835F-94603F4E68A8}" destId="{69A39EE5-BF09-4077-B5F2-61C7F72744B7}" srcOrd="0" destOrd="0" presId="urn:microsoft.com/office/officeart/2005/8/layout/hierarchy1"/>
    <dgm:cxn modelId="{DA43120E-490F-4E14-A1AF-24C1D7CB9F0A}" srcId="{82FFD7B6-061B-482F-835F-94603F4E68A8}" destId="{C9DE052B-3681-49BA-A2DC-B6AC0995AEEE}" srcOrd="1" destOrd="0" parTransId="{555A7002-972E-41EC-A0E3-6242903196B5}" sibTransId="{3E837568-ED22-4CEC-A72B-204B5CBAB69E}"/>
    <dgm:cxn modelId="{3495C815-C79B-4EB7-8073-94070E00A761}" srcId="{82FFD7B6-061B-482F-835F-94603F4E68A8}" destId="{474BA10E-757B-47D3-9671-967409A4FE3C}" srcOrd="0" destOrd="0" parTransId="{4A8950B7-CF23-4941-8030-2A8E565539B8}" sibTransId="{3C872BC5-0C53-4ABE-A929-5860C103AFF1}"/>
    <dgm:cxn modelId="{2A569F27-7920-4BA5-9B20-1046B5AAFFB4}" type="presOf" srcId="{C9DE052B-3681-49BA-A2DC-B6AC0995AEEE}" destId="{65945114-D7DE-455A-A897-87D0D70A4753}" srcOrd="0" destOrd="0" presId="urn:microsoft.com/office/officeart/2005/8/layout/hierarchy1"/>
    <dgm:cxn modelId="{2D286865-5DDA-4D6E-AC1D-6B82025FBBBD}" type="presOf" srcId="{474BA10E-757B-47D3-9671-967409A4FE3C}" destId="{967E0A3F-A5A1-4A8D-A20A-A9FB6E03482C}" srcOrd="0" destOrd="0" presId="urn:microsoft.com/office/officeart/2005/8/layout/hierarchy1"/>
    <dgm:cxn modelId="{EC4BDB80-E969-4F78-AD51-FF30C45A2515}" type="presOf" srcId="{81DB7A11-57EC-4D98-AF72-486E9DE8B83E}" destId="{32DA13D0-9474-4CF9-B594-7E2F925054F6}" srcOrd="0" destOrd="0" presId="urn:microsoft.com/office/officeart/2005/8/layout/hierarchy1"/>
    <dgm:cxn modelId="{FF175B82-19F4-4C11-B018-1A705F52BD42}" srcId="{82FFD7B6-061B-482F-835F-94603F4E68A8}" destId="{81DB7A11-57EC-4D98-AF72-486E9DE8B83E}" srcOrd="2" destOrd="0" parTransId="{FF640D80-A5D6-4785-BB76-DB6196E7EDE0}" sibTransId="{267BDAF2-9505-4845-87CD-A677C686441D}"/>
    <dgm:cxn modelId="{5ACBF08D-1CD2-4B58-8374-6F0384EC47BE}" type="presParOf" srcId="{69A39EE5-BF09-4077-B5F2-61C7F72744B7}" destId="{BBDA41A2-C592-4A94-B195-9AC8275F2022}" srcOrd="0" destOrd="0" presId="urn:microsoft.com/office/officeart/2005/8/layout/hierarchy1"/>
    <dgm:cxn modelId="{D3738ADA-C8A8-41C9-94AA-A3FE94EF0CE3}" type="presParOf" srcId="{BBDA41A2-C592-4A94-B195-9AC8275F2022}" destId="{657BB7BA-54F8-4005-B236-12B80F58A6DC}" srcOrd="0" destOrd="0" presId="urn:microsoft.com/office/officeart/2005/8/layout/hierarchy1"/>
    <dgm:cxn modelId="{53B87F0E-40F5-42B1-B873-23D5680E93BB}" type="presParOf" srcId="{657BB7BA-54F8-4005-B236-12B80F58A6DC}" destId="{12A20C7D-2880-4BB2-ABB7-8A94C6FE5BAB}" srcOrd="0" destOrd="0" presId="urn:microsoft.com/office/officeart/2005/8/layout/hierarchy1"/>
    <dgm:cxn modelId="{3E29E67C-A435-4978-B3E3-BF4F25435C99}" type="presParOf" srcId="{657BB7BA-54F8-4005-B236-12B80F58A6DC}" destId="{967E0A3F-A5A1-4A8D-A20A-A9FB6E03482C}" srcOrd="1" destOrd="0" presId="urn:microsoft.com/office/officeart/2005/8/layout/hierarchy1"/>
    <dgm:cxn modelId="{AEA6707A-E3B8-423C-9D21-F4E8F6DE659D}" type="presParOf" srcId="{BBDA41A2-C592-4A94-B195-9AC8275F2022}" destId="{EF7F5A4F-88C2-4A61-BA4B-136480B43151}" srcOrd="1" destOrd="0" presId="urn:microsoft.com/office/officeart/2005/8/layout/hierarchy1"/>
    <dgm:cxn modelId="{DDF4B251-935B-4882-8978-17A1AEAF3474}" type="presParOf" srcId="{69A39EE5-BF09-4077-B5F2-61C7F72744B7}" destId="{B5C32481-493C-44D1-900F-4F7194DEE182}" srcOrd="1" destOrd="0" presId="urn:microsoft.com/office/officeart/2005/8/layout/hierarchy1"/>
    <dgm:cxn modelId="{3392BC27-E84D-43D1-A06C-480FD33D32C9}" type="presParOf" srcId="{B5C32481-493C-44D1-900F-4F7194DEE182}" destId="{DE492642-F874-4158-BE59-4A567699AF7B}" srcOrd="0" destOrd="0" presId="urn:microsoft.com/office/officeart/2005/8/layout/hierarchy1"/>
    <dgm:cxn modelId="{796653CF-A8EE-4E55-A8B4-C15AED45281D}" type="presParOf" srcId="{DE492642-F874-4158-BE59-4A567699AF7B}" destId="{AEB0306C-6D65-4727-8D90-3F970235AAEB}" srcOrd="0" destOrd="0" presId="urn:microsoft.com/office/officeart/2005/8/layout/hierarchy1"/>
    <dgm:cxn modelId="{69E9515B-A063-443E-A3B2-E8CAD2D29218}" type="presParOf" srcId="{DE492642-F874-4158-BE59-4A567699AF7B}" destId="{65945114-D7DE-455A-A897-87D0D70A4753}" srcOrd="1" destOrd="0" presId="urn:microsoft.com/office/officeart/2005/8/layout/hierarchy1"/>
    <dgm:cxn modelId="{A3E9FB79-E8D5-4801-8AE2-B04F9A95E3EE}" type="presParOf" srcId="{B5C32481-493C-44D1-900F-4F7194DEE182}" destId="{59754C27-9CF8-4FC9-9606-CFA078675DA2}" srcOrd="1" destOrd="0" presId="urn:microsoft.com/office/officeart/2005/8/layout/hierarchy1"/>
    <dgm:cxn modelId="{58F8CDA3-9A64-4D70-BE70-FC8B53556AA0}" type="presParOf" srcId="{69A39EE5-BF09-4077-B5F2-61C7F72744B7}" destId="{62F1BD31-C844-4207-A1B7-DDFABDF887DB}" srcOrd="2" destOrd="0" presId="urn:microsoft.com/office/officeart/2005/8/layout/hierarchy1"/>
    <dgm:cxn modelId="{0E074123-89C6-4F60-BD67-87F46906CC0D}" type="presParOf" srcId="{62F1BD31-C844-4207-A1B7-DDFABDF887DB}" destId="{C6B8284F-495D-45C5-A843-B39E3C6D1649}" srcOrd="0" destOrd="0" presId="urn:microsoft.com/office/officeart/2005/8/layout/hierarchy1"/>
    <dgm:cxn modelId="{910A0032-EA71-4C59-8AD4-3F140E44A0DB}" type="presParOf" srcId="{C6B8284F-495D-45C5-A843-B39E3C6D1649}" destId="{425EE0E7-033E-49CB-A4E8-7C37AF29142E}" srcOrd="0" destOrd="0" presId="urn:microsoft.com/office/officeart/2005/8/layout/hierarchy1"/>
    <dgm:cxn modelId="{8A7B7463-0C64-497E-9292-D6071970A535}" type="presParOf" srcId="{C6B8284F-495D-45C5-A843-B39E3C6D1649}" destId="{32DA13D0-9474-4CF9-B594-7E2F925054F6}" srcOrd="1" destOrd="0" presId="urn:microsoft.com/office/officeart/2005/8/layout/hierarchy1"/>
    <dgm:cxn modelId="{A04D1F2B-8E92-4E56-BC5D-4C987B69B3AE}" type="presParOf" srcId="{62F1BD31-C844-4207-A1B7-DDFABDF887DB}" destId="{B00D9526-06C8-4672-AB0A-8E5123589D2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A20C7D-2880-4BB2-ABB7-8A94C6FE5BAB}">
      <dsp:nvSpPr>
        <dsp:cNvPr id="0" name=""/>
        <dsp:cNvSpPr/>
      </dsp:nvSpPr>
      <dsp:spPr>
        <a:xfrm>
          <a:off x="0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7E0A3F-A5A1-4A8D-A20A-A9FB6E03482C}">
      <dsp:nvSpPr>
        <dsp:cNvPr id="0" name=""/>
        <dsp:cNvSpPr/>
      </dsp:nvSpPr>
      <dsp:spPr>
        <a:xfrm>
          <a:off x="324326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SFVS – Finance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focus, based on the issues generally found previously.</a:t>
          </a:r>
          <a:endParaRPr lang="en-US" sz="2500" kern="1200" dirty="0"/>
        </a:p>
      </dsp:txBody>
      <dsp:txXfrm>
        <a:off x="378614" y="886531"/>
        <a:ext cx="2810360" cy="1744948"/>
      </dsp:txXfrm>
    </dsp:sp>
    <dsp:sp modelId="{AEB0306C-6D65-4727-8D90-3F970235AAEB}">
      <dsp:nvSpPr>
        <dsp:cNvPr id="0" name=""/>
        <dsp:cNvSpPr/>
      </dsp:nvSpPr>
      <dsp:spPr>
        <a:xfrm>
          <a:off x="3567588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945114-D7DE-455A-A897-87D0D70A4753}">
      <dsp:nvSpPr>
        <dsp:cNvPr id="0" name=""/>
        <dsp:cNvSpPr/>
      </dsp:nvSpPr>
      <dsp:spPr>
        <a:xfrm>
          <a:off x="3891915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7 Schools short audits</a:t>
          </a:r>
          <a:endParaRPr lang="en-US" sz="2500" kern="1200"/>
        </a:p>
      </dsp:txBody>
      <dsp:txXfrm>
        <a:off x="3946203" y="886531"/>
        <a:ext cx="2810360" cy="1744948"/>
      </dsp:txXfrm>
    </dsp:sp>
    <dsp:sp modelId="{425EE0E7-033E-49CB-A4E8-7C37AF29142E}">
      <dsp:nvSpPr>
        <dsp:cNvPr id="0" name=""/>
        <dsp:cNvSpPr/>
      </dsp:nvSpPr>
      <dsp:spPr>
        <a:xfrm>
          <a:off x="7135177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DA13D0-9474-4CF9-B594-7E2F925054F6}">
      <dsp:nvSpPr>
        <dsp:cNvPr id="0" name=""/>
        <dsp:cNvSpPr/>
      </dsp:nvSpPr>
      <dsp:spPr>
        <a:xfrm>
          <a:off x="7459503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2 ‘full audits’ following previous year nil assurance opinions.</a:t>
          </a:r>
          <a:endParaRPr lang="en-US" sz="2500" kern="1200"/>
        </a:p>
      </dsp:txBody>
      <dsp:txXfrm>
        <a:off x="7513791" y="886531"/>
        <a:ext cx="2810360" cy="1744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E9197-224A-41DB-89EC-050BAF72AD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64194F-2F9F-47C5-A3A9-B2C0F756D4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323-6179-4C0D-B131-F72540184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6538-D2EE-46C0-89CE-9ADF35406FDC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D9C83-2379-4C87-BC44-57D5E65B5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3AB75-1CBA-4BA7-B60E-C49253DA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89BE-A124-4E94-ACEB-B0707DC83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17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7BBE7-43FE-45EE-B98B-12A0C7239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5FAC59-3AF1-4363-8CF2-8272488280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E9291-9C9B-48B4-A769-60BAFA8C4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6538-D2EE-46C0-89CE-9ADF35406FDC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FF93B-D997-4445-BCCB-482B50497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1BB39-9EDD-40BB-AD58-944FC5789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89BE-A124-4E94-ACEB-B0707DC83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869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9D8C5E-9DDA-462B-8EB6-85D0A52385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B1CDC-42EE-4DA1-ADDA-37F806D05C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ADA22-5D16-4F3D-AA7B-2D973947A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6538-D2EE-46C0-89CE-9ADF35406FDC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17BE2-57EA-4806-8F62-0E858C2B1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D4014-F18C-4488-ADB1-C668C217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89BE-A124-4E94-ACEB-B0707DC83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368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0600F-2700-4A84-8998-F6DAC1160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9592D-ECCD-4A05-AD6C-2FC3F0D82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BEACE-D688-48FB-8F35-ED77D25A9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6538-D2EE-46C0-89CE-9ADF35406FDC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CDF91-6665-4B5F-ADED-5B643E0DF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0A4C5-EA97-42D1-9A9D-198134C1E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89BE-A124-4E94-ACEB-B0707DC83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40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C27D6-367C-4F7A-97F8-9E3B58AA6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0D2683-53AB-42FC-B1B4-583F911D6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A3428-72AC-492B-A9AE-58B0DE507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6538-D2EE-46C0-89CE-9ADF35406FDC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500B2-8AF0-4A6F-97D9-32F1020A1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FFAB3-6EAC-49DC-8D70-9446F1AE0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89BE-A124-4E94-ACEB-B0707DC83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24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8776A-8D82-4CEA-9F01-896246BBD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95ABB-7F63-4F4D-8566-35D0AF95D4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7E5CFE-0E87-4D7A-B492-BDDE1D9DA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C3DC74-C4E1-4FC8-AEB9-55BF16C42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6538-D2EE-46C0-89CE-9ADF35406FDC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67E2F4-68A1-4830-B2A0-C68907425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2B2A88-ABE2-4BFC-9FCB-45CA53900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89BE-A124-4E94-ACEB-B0707DC83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16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055FC-F61E-4F91-A256-87D23113F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CC67AB-84C2-4867-99EF-51AC84758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E311C-C31E-477F-AF25-3917B7969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712D90-AB56-46DA-B3C6-382F35275F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07367B-2942-4FAD-9F13-0319C5FA41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8239F4-BC7C-4279-A9B9-652F34753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6538-D2EE-46C0-89CE-9ADF35406FDC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FBDA2A-7CEB-46BE-B353-4CA9AB2E3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A26A2C-EE8D-4EBB-955E-1E0285C8B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89BE-A124-4E94-ACEB-B0707DC83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344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1F5CA-9187-42B5-92CB-80F255063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D96F03-46C8-4926-8402-FE8989C9F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6538-D2EE-46C0-89CE-9ADF35406FDC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EE00C9-E397-4F9C-9916-458A12E2D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5D9C90-0289-4E6B-A582-A34C844CC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89BE-A124-4E94-ACEB-B0707DC83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92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0B3B60-00FC-49AC-B6EC-AF67C9288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6538-D2EE-46C0-89CE-9ADF35406FDC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EAF974-98E9-43FC-A646-098AF9FB5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337131-90ED-4496-9BFD-1C0D1159D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89BE-A124-4E94-ACEB-B0707DC83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91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8E0ED-C002-4F95-9CCE-288376145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BFF44-1D7A-4B3C-9386-0DE574CAB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EE9E4F-9FB5-42D6-94AE-BDE802E09A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A206B-D120-426A-8597-1308235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6538-D2EE-46C0-89CE-9ADF35406FDC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A71747-85FD-48E6-AAC1-0F36C7409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D00616-A696-4192-BD1D-2E508079E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89BE-A124-4E94-ACEB-B0707DC83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160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6A023-6CFA-4988-BEE0-38677A39D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498A7-B3C0-4AE5-B644-ED23D2CC08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03F588-272E-4787-B078-2D1AF59F19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6D0C92-5F4F-4B3D-BEA7-611759F7E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6538-D2EE-46C0-89CE-9ADF35406FDC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5E49A-D8B2-4BBF-A400-7709E46BD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D3F414-6639-4481-B7B7-277213180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89BE-A124-4E94-ACEB-B0707DC83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472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E81786-120E-4DEF-9D9A-611CD19D0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CB8A6-2F01-4F57-A1F8-48C702EDE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D4CDB-543F-45B2-878D-605C7B1BB0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C6538-D2EE-46C0-89CE-9ADF35406FDC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45DDE-D2B6-4858-9035-A2BCDCC0A9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A13C3-72F7-4566-AEF5-74585C081D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689BE-A124-4E94-ACEB-B0707DC83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734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inderm@ealing.gov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fraud@ealing.gov.u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gfl.org.uk/finance-and-data/funding-and-finance/scheme-financing-schools" TargetMode="External"/><Relationship Id="rId2" Type="http://schemas.openxmlformats.org/officeDocument/2006/relationships/hyperlink" Target="https://www.egfl.org.uk/finance-and-data/funding-and-finance/schools-financial-procedures/gifts-and-hospitalit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gfl.org.uk/finance-and-data/funding-and-finance/schools-financial-procedur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3C48B49-6135-48B6-AC0F-97E5D8D1F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4C4BE4-991E-4887-AB15-F9782CA6B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9766" y="1146412"/>
            <a:ext cx="9014348" cy="2402006"/>
          </a:xfrm>
        </p:spPr>
        <p:txBody>
          <a:bodyPr anchor="b">
            <a:normAutofit/>
          </a:bodyPr>
          <a:lstStyle/>
          <a:p>
            <a:pPr algn="l"/>
            <a:r>
              <a:rPr lang="en-GB" sz="4400" dirty="0"/>
              <a:t>Schools Forum</a:t>
            </a:r>
            <a:br>
              <a:rPr lang="en-GB" sz="4800" dirty="0"/>
            </a:br>
            <a:r>
              <a:rPr lang="en-GB" sz="4800" dirty="0"/>
              <a:t>10</a:t>
            </a:r>
            <a:r>
              <a:rPr lang="en-GB" sz="4800" baseline="30000" dirty="0"/>
              <a:t>th</a:t>
            </a:r>
            <a:r>
              <a:rPr lang="en-GB" sz="4800" dirty="0"/>
              <a:t> July 2024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8" y="4374554"/>
            <a:ext cx="12192007" cy="248344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40655" y="4374554"/>
            <a:ext cx="4051344" cy="2483446"/>
          </a:xfrm>
          <a:prstGeom prst="rect">
            <a:avLst/>
          </a:prstGeom>
          <a:gradFill>
            <a:gsLst>
              <a:gs pos="4000">
                <a:schemeClr val="accent1">
                  <a:alpha val="21000"/>
                </a:schemeClr>
              </a:gs>
              <a:gs pos="83000">
                <a:schemeClr val="accent1">
                  <a:lumMod val="50000"/>
                  <a:alpha val="61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256AC18-FB41-4977-8B0C-F5082335A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4379429"/>
            <a:ext cx="12191984" cy="1953928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alpha val="5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" y="4380927"/>
            <a:ext cx="12192000" cy="2019443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45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B737AD-D2F3-4644-A037-8C8CA6D47D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9765" y="4892722"/>
            <a:ext cx="6387155" cy="1078173"/>
          </a:xfrm>
        </p:spPr>
        <p:txBody>
          <a:bodyPr anchor="ctr">
            <a:normAutofit fontScale="85000" lnSpcReduction="20000"/>
          </a:bodyPr>
          <a:lstStyle/>
          <a:p>
            <a:pPr algn="l"/>
            <a:r>
              <a:rPr lang="en-GB" dirty="0">
                <a:solidFill>
                  <a:srgbClr val="FFFFFF"/>
                </a:solidFill>
              </a:rPr>
              <a:t>Mike Pinder (</a:t>
            </a:r>
            <a:r>
              <a:rPr lang="en-GB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pinderm@ealing.gov.uk</a:t>
            </a:r>
            <a:r>
              <a:rPr lang="en-GB" dirty="0">
                <a:solidFill>
                  <a:srgbClr val="FFFFFF"/>
                </a:solidFill>
              </a:rPr>
              <a:t>) </a:t>
            </a:r>
          </a:p>
          <a:p>
            <a:pPr algn="l"/>
            <a:r>
              <a:rPr lang="en-GB" dirty="0">
                <a:solidFill>
                  <a:srgbClr val="FFFFFF"/>
                </a:solidFill>
              </a:rPr>
              <a:t>Assistant Director Audit and Investigation</a:t>
            </a:r>
          </a:p>
          <a:p>
            <a:pPr algn="l"/>
            <a:r>
              <a:rPr lang="en-GB" dirty="0">
                <a:solidFill>
                  <a:srgbClr val="FFFFFF"/>
                </a:solidFill>
              </a:rPr>
              <a:t>Ealing and Hounslow Audit and Investigation Shared Service</a:t>
            </a:r>
          </a:p>
        </p:txBody>
      </p:sp>
    </p:spTree>
    <p:extLst>
      <p:ext uri="{BB962C8B-B14F-4D97-AF65-F5344CB8AC3E}">
        <p14:creationId xmlns:p14="http://schemas.microsoft.com/office/powerpoint/2010/main" val="93949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B00D48-C3EB-4CDB-94BC-D7267878D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Schools Audits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39750-4BEC-477D-942E-F31A24EEF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GB" sz="2400" dirty="0">
                <a:solidFill>
                  <a:srgbClr val="FEFFFF"/>
                </a:solidFill>
              </a:rPr>
              <a:t>Audit - what are we finding</a:t>
            </a:r>
          </a:p>
          <a:p>
            <a:r>
              <a:rPr lang="en-GB" sz="2400" dirty="0">
                <a:solidFill>
                  <a:srgbClr val="FEFFFF"/>
                </a:solidFill>
              </a:rPr>
              <a:t>Fraud - risks and prevention</a:t>
            </a:r>
          </a:p>
          <a:p>
            <a:pPr lvl="1"/>
            <a:endParaRPr lang="en-GB" dirty="0">
              <a:solidFill>
                <a:srgbClr val="FEFFFF"/>
              </a:solidFill>
            </a:endParaRPr>
          </a:p>
          <a:p>
            <a:pPr lvl="1"/>
            <a:endParaRPr lang="en-GB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419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BFCC70-22A4-E0C8-4F44-6AA83EA66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en-GB" sz="4800" dirty="0"/>
              <a:t>2024 Shorter Audits Introduced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id="{E1FE7554-D512-F50D-16D9-FFEA87D77A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657640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068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7F4D8-2C4F-1CF0-9468-EC57DF171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we have found in 2024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40FBA3D-5DEE-2C7B-38D0-B59D2F45D2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9059126"/>
              </p:ext>
            </p:extLst>
          </p:nvPr>
        </p:nvGraphicFramePr>
        <p:xfrm>
          <a:off x="1954635" y="1862356"/>
          <a:ext cx="7003946" cy="4018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2414">
                  <a:extLst>
                    <a:ext uri="{9D8B030D-6E8A-4147-A177-3AD203B41FA5}">
                      <a16:colId xmlns:a16="http://schemas.microsoft.com/office/drawing/2014/main" val="1292983926"/>
                    </a:ext>
                  </a:extLst>
                </a:gridCol>
                <a:gridCol w="1832554">
                  <a:extLst>
                    <a:ext uri="{9D8B030D-6E8A-4147-A177-3AD203B41FA5}">
                      <a16:colId xmlns:a16="http://schemas.microsoft.com/office/drawing/2014/main" val="3025308481"/>
                    </a:ext>
                  </a:extLst>
                </a:gridCol>
                <a:gridCol w="3588978">
                  <a:extLst>
                    <a:ext uri="{9D8B030D-6E8A-4147-A177-3AD203B41FA5}">
                      <a16:colId xmlns:a16="http://schemas.microsoft.com/office/drawing/2014/main" val="3932471455"/>
                    </a:ext>
                  </a:extLst>
                </a:gridCol>
              </a:tblGrid>
              <a:tr h="4192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Area Examined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Percentage of issues </a:t>
                      </a:r>
                      <a:r>
                        <a:rPr lang="en-GB" sz="1100" b="1" u="sng" kern="100" dirty="0">
                          <a:effectLst/>
                        </a:rPr>
                        <a:t>raised</a:t>
                      </a:r>
                      <a:r>
                        <a:rPr lang="en-GB" sz="1100" kern="100" dirty="0">
                          <a:effectLst/>
                        </a:rPr>
                        <a:t> in schools</a:t>
                      </a:r>
                      <a:endParaRPr lang="en-GB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Reasons for issues raised</a:t>
                      </a:r>
                      <a:endParaRPr lang="en-GB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644382"/>
                  </a:ext>
                </a:extLst>
              </a:tr>
              <a:tr h="419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Purchase Orders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100% of schools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 kern="100">
                          <a:effectLst/>
                        </a:rPr>
                        <a:t>Purchase orders raised after the invoice is received. 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5002899"/>
                  </a:ext>
                </a:extLst>
              </a:tr>
              <a:tr h="1059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Reconciliations of Banking and Card Purchases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100% of schools 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kern="100">
                          <a:effectLst/>
                        </a:rPr>
                        <a:t>Inconsistent signing and dating to show checks.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kern="100">
                          <a:effectLst/>
                        </a:rPr>
                        <a:t>Late reconciliations.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kern="100">
                          <a:effectLst/>
                        </a:rPr>
                        <a:t>Card reconciliation not signed as checked.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 kern="100">
                          <a:effectLst/>
                        </a:rPr>
                        <a:t>Lack of segregation of duties.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6148094"/>
                  </a:ext>
                </a:extLst>
              </a:tr>
              <a:tr h="419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Unofficial / Voluntary Accounts</a:t>
                      </a:r>
                      <a:endParaRPr lang="en-GB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14% of schools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 kern="100">
                          <a:effectLst/>
                        </a:rPr>
                        <a:t>Unofficial account not discussed with Governors.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2948042"/>
                  </a:ext>
                </a:extLst>
              </a:tr>
              <a:tr h="17005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Expenses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57% of schools</a:t>
                      </a: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kern="100" dirty="0">
                          <a:effectLst/>
                        </a:rPr>
                        <a:t>No claim forms completed and signed.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kern="100" dirty="0">
                          <a:effectLst/>
                        </a:rPr>
                        <a:t>No evidence of prior permission to spend.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kern="100" dirty="0">
                          <a:effectLst/>
                        </a:rPr>
                        <a:t>Inappropriate spend on gifts, food or alcohol.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kern="100" dirty="0">
                          <a:effectLst/>
                        </a:rPr>
                        <a:t>Receipts are illegible.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kern="100" dirty="0">
                          <a:effectLst/>
                        </a:rPr>
                        <a:t>Reimbursement is not matching claim.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 kern="100" dirty="0">
                          <a:effectLst/>
                        </a:rPr>
                        <a:t>Authorisation of expenses at the wrong level of approval.  </a:t>
                      </a:r>
                      <a:endParaRPr lang="en-GB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5420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662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81AF7B-7A04-BB0F-2EC3-AAC20D92D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>
                <a:solidFill>
                  <a:srgbClr val="FFFFFF"/>
                </a:solidFill>
              </a:rPr>
              <a:t>Fraud Risks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9FE99-6A0B-B434-2540-52324F801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dirty="0"/>
              <a:t>Cyber</a:t>
            </a:r>
          </a:p>
          <a:p>
            <a:pPr lvl="1"/>
            <a:r>
              <a:rPr lang="en-GB" sz="2000" dirty="0"/>
              <a:t>Account hack</a:t>
            </a:r>
          </a:p>
          <a:p>
            <a:pPr lvl="1"/>
            <a:endParaRPr lang="en-GB" sz="2000" dirty="0"/>
          </a:p>
          <a:p>
            <a:pPr lvl="1"/>
            <a:r>
              <a:rPr lang="en-GB" sz="2000" dirty="0"/>
              <a:t>Do you use Multifactor Authentication?</a:t>
            </a:r>
          </a:p>
          <a:p>
            <a:pPr lvl="1"/>
            <a:r>
              <a:rPr lang="en-GB" sz="2000" dirty="0"/>
              <a:t>Regular patching.</a:t>
            </a:r>
          </a:p>
          <a:p>
            <a:pPr lvl="1"/>
            <a:r>
              <a:rPr lang="en-GB" sz="2000" dirty="0"/>
              <a:t>Complex Passwords*</a:t>
            </a:r>
          </a:p>
          <a:p>
            <a:pPr lvl="1"/>
            <a:r>
              <a:rPr lang="en-GB" sz="2000" dirty="0"/>
              <a:t>Do you provide Cyber awareness training?</a:t>
            </a:r>
          </a:p>
          <a:p>
            <a:pPr lvl="1"/>
            <a:endParaRPr lang="en-GB" sz="2000" dirty="0"/>
          </a:p>
          <a:p>
            <a:pPr lvl="1"/>
            <a:endParaRPr lang="en-GB" sz="2000" dirty="0"/>
          </a:p>
          <a:p>
            <a:pPr lvl="1"/>
            <a:r>
              <a:rPr lang="en-GB" sz="2000" dirty="0"/>
              <a:t>Look out for sessions run by the Council’s cyber expert on EGFL newsletters.</a:t>
            </a:r>
          </a:p>
          <a:p>
            <a:pPr lvl="1"/>
            <a:endParaRPr lang="en-GB" sz="2000" dirty="0"/>
          </a:p>
          <a:p>
            <a:pPr marL="457200" lvl="1" indent="0">
              <a:buNone/>
            </a:pPr>
            <a:r>
              <a:rPr lang="en-GB" sz="1600" dirty="0"/>
              <a:t>* 12 characters or more, alpha numeric passphrase. Its where we are going in short order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98639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81AF7B-7A04-BB0F-2EC3-AAC20D92D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>
                <a:solidFill>
                  <a:srgbClr val="FFFFFF"/>
                </a:solidFill>
              </a:rPr>
              <a:t>Fraud Risks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9FE99-6A0B-B434-2540-52324F801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dirty="0"/>
              <a:t>Dual Working</a:t>
            </a:r>
          </a:p>
          <a:p>
            <a:pPr lvl="1"/>
            <a:r>
              <a:rPr lang="en-GB" sz="2000" dirty="0"/>
              <a:t>Second employments</a:t>
            </a:r>
          </a:p>
          <a:p>
            <a:pPr lvl="1"/>
            <a:r>
              <a:rPr lang="en-GB" sz="2000" dirty="0"/>
              <a:t>No declaration</a:t>
            </a:r>
          </a:p>
          <a:p>
            <a:pPr lvl="1"/>
            <a:r>
              <a:rPr lang="en-GB" sz="2000" dirty="0"/>
              <a:t>Ensure any returns can be managed</a:t>
            </a:r>
          </a:p>
          <a:p>
            <a:pPr lvl="2"/>
            <a:r>
              <a:rPr lang="en-GB" sz="1600" dirty="0"/>
              <a:t>Do they have the time.</a:t>
            </a:r>
          </a:p>
          <a:p>
            <a:pPr lvl="2"/>
            <a:r>
              <a:rPr lang="en-GB" sz="1600" dirty="0"/>
              <a:t>Does the organisation have any links to the school?</a:t>
            </a:r>
          </a:p>
          <a:p>
            <a:pPr marL="914400" lvl="2" indent="0">
              <a:buNone/>
            </a:pPr>
            <a:endParaRPr lang="en-GB" sz="1600" dirty="0"/>
          </a:p>
          <a:p>
            <a:pPr lvl="1"/>
            <a:endParaRPr lang="en-GB" sz="2000" dirty="0"/>
          </a:p>
          <a:p>
            <a:pPr marL="457200" lvl="1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15893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2EB31C-0FA8-4EC9-2B66-D4A244B8D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GB" sz="7400" dirty="0">
                <a:latin typeface="Verdana" panose="020B0604030504040204" pitchFamily="34" charset="0"/>
              </a:rPr>
              <a:t>If you suspect fraud</a:t>
            </a:r>
            <a:br>
              <a:rPr lang="en-GB" sz="7400" dirty="0">
                <a:solidFill>
                  <a:srgbClr val="FFFFFF"/>
                </a:solidFill>
                <a:highlight>
                  <a:srgbClr val="FFFFFF"/>
                </a:highlight>
                <a:latin typeface="Verdana" panose="020B0604030504040204" pitchFamily="34" charset="0"/>
              </a:rPr>
            </a:br>
            <a:endParaRPr lang="en-GB" sz="7400" dirty="0">
              <a:solidFill>
                <a:srgbClr val="FFFFFF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84690-0953-36ED-52D4-B1DCFB5E2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17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7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act quickly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7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document the details clearly and factually in writing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7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report it to the fraud team as soon as practicable on 0800 328 6453 or </a:t>
            </a:r>
            <a:r>
              <a:rPr lang="en-GB" sz="1700" b="0" i="0" u="sng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  <a:hlinkClick r:id="rId2"/>
              </a:rPr>
              <a:t>fraud@ealing.gov.uk</a:t>
            </a:r>
            <a:endParaRPr lang="en-GB" sz="1700" b="0" i="0" dirty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7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cooperate with the fraud or audit teams</a:t>
            </a:r>
            <a:br>
              <a:rPr lang="en-GB" sz="17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</a:br>
            <a:endParaRPr lang="en-GB" sz="1700" b="0" i="0" dirty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17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Don't</a:t>
            </a:r>
            <a:br>
              <a:rPr lang="en-GB" sz="17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</a:br>
            <a:endParaRPr lang="en-GB" sz="1700" b="0" i="0" dirty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7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try to investigate it yourself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7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discuss the matter with colleagues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7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approach or accuse any individuals directly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7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involve the Police until you've spoken to the fraud team</a:t>
            </a:r>
          </a:p>
          <a:p>
            <a:endParaRPr lang="en-GB" sz="1700" dirty="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568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CBCB27-DEB9-4542-B4ED-C95CC88C6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Other Reference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EE6D2-91A0-4984-889F-588233E34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 fontScale="62500" lnSpcReduction="20000"/>
          </a:bodyPr>
          <a:lstStyle/>
          <a:p>
            <a:pPr marL="457200" lvl="1" indent="0">
              <a:buNone/>
            </a:pP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Gifts and Hospitality</a:t>
            </a:r>
            <a:endParaRPr lang="en-US" b="1" u="sng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457200" lvl="1" indent="0">
              <a:buNone/>
            </a:pPr>
            <a:r>
              <a:rPr lang="en-US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https://www.egfl.org.uk/finance-and-data/funding-and-finance/schools-financial-procedures/gifts-and-hospitality</a:t>
            </a:r>
            <a:endParaRPr lang="en-US" dirty="0"/>
          </a:p>
          <a:p>
            <a:pPr marL="457200" lvl="1" indent="0">
              <a:buNone/>
            </a:pPr>
            <a:endParaRPr lang="en-GB" dirty="0">
              <a:ea typeface="Calibri"/>
              <a:cs typeface="Calibri"/>
            </a:endParaRPr>
          </a:p>
          <a:p>
            <a:pPr marL="457200" lvl="1" indent="0">
              <a:buNone/>
            </a:pPr>
            <a:endParaRPr lang="en-GB" dirty="0">
              <a:ea typeface="Calibri"/>
              <a:cs typeface="Calibri"/>
            </a:endParaRPr>
          </a:p>
          <a:p>
            <a:pPr marL="457200" lvl="1" indent="0">
              <a:buNone/>
            </a:pPr>
            <a:r>
              <a:rPr lang="en-GB" u="sng" dirty="0">
                <a:ea typeface="Calibri"/>
                <a:cs typeface="Calibri"/>
              </a:rPr>
              <a:t>Scheme for financing schools</a:t>
            </a:r>
            <a:endParaRPr lang="en-GB" u="sng" dirty="0"/>
          </a:p>
          <a:p>
            <a:pPr marL="457200" lvl="1" indent="0">
              <a:buNone/>
            </a:pPr>
            <a:r>
              <a:rPr lang="en-GB" dirty="0">
                <a:ea typeface="Calibri" panose="020F0502020204030204"/>
                <a:cs typeface="Calibri" panose="020F0502020204030204"/>
                <a:hlinkClick r:id="rId3"/>
              </a:rPr>
              <a:t>https://www.egfl.org.uk/finance-and-data/funding-and-finance/scheme-financing-schools</a:t>
            </a:r>
            <a:endParaRPr lang="en-GB" dirty="0"/>
          </a:p>
          <a:p>
            <a:pPr marL="457200" lvl="1" indent="0">
              <a:buNone/>
            </a:pPr>
            <a:endParaRPr lang="en-GB" dirty="0">
              <a:ea typeface="Calibri" panose="020F0502020204030204"/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GB" u="sng" dirty="0">
                <a:ea typeface="Calibri" panose="020F0502020204030204"/>
                <a:cs typeface="Calibri" panose="020F0502020204030204"/>
              </a:rPr>
              <a:t>Schools financial procedures</a:t>
            </a:r>
          </a:p>
          <a:p>
            <a:pPr marL="457200" lvl="1" indent="0">
              <a:buNone/>
            </a:pPr>
            <a:r>
              <a:rPr lang="en-GB" dirty="0">
                <a:ea typeface="Calibri"/>
                <a:cs typeface="Calibri"/>
                <a:hlinkClick r:id="rId4"/>
              </a:rPr>
              <a:t>https://www.egfl.org.uk/finance-and-data/funding-and-finance/schools-financial-procedures</a:t>
            </a:r>
            <a:endParaRPr lang="en-GB" dirty="0">
              <a:ea typeface="Calibri"/>
              <a:cs typeface="Calibri"/>
            </a:endParaRP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>
              <a:ea typeface="Calibri" panose="020F0502020204030204"/>
              <a:cs typeface="Calibri" panose="020F0502020204030204"/>
            </a:endParaRP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00611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33A83DF4EBEE41AED235F9E6C02E81" ma:contentTypeVersion="8" ma:contentTypeDescription="Create a new document." ma:contentTypeScope="" ma:versionID="dd32088049b16ff575a814e613baf7e6">
  <xsd:schema xmlns:xsd="http://www.w3.org/2001/XMLSchema" xmlns:xs="http://www.w3.org/2001/XMLSchema" xmlns:p="http://schemas.microsoft.com/office/2006/metadata/properties" xmlns:ns2="6999878d-0d32-4a92-8585-677c50430e16" xmlns:ns3="12847e9f-8540-41f7-9944-719f762635e5" targetNamespace="http://schemas.microsoft.com/office/2006/metadata/properties" ma:root="true" ma:fieldsID="f10450939c877db377eb10409180a45a" ns2:_="" ns3:_="">
    <xsd:import namespace="6999878d-0d32-4a92-8585-677c50430e16"/>
    <xsd:import namespace="12847e9f-8540-41f7-9944-719f762635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99878d-0d32-4a92-8585-677c50430e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847e9f-8540-41f7-9944-719f762635e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113E88-B941-4DC2-B783-38D7501E47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99878d-0d32-4a92-8585-677c50430e16"/>
    <ds:schemaRef ds:uri="12847e9f-8540-41f7-9944-719f762635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3549B76-CD9D-4718-98C9-F1026936F8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5D7067-E688-4EFC-B30B-D35C9C69B73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12847e9f-8540-41f7-9944-719f762635e5"/>
    <ds:schemaRef ds:uri="http://schemas.microsoft.com/office/infopath/2007/PartnerControls"/>
    <ds:schemaRef ds:uri="6999878d-0d32-4a92-8585-677c50430e1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428</Words>
  <Application>Microsoft Office PowerPoint</Application>
  <PresentationFormat>Widescreen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Aptos</vt:lpstr>
      <vt:lpstr>Arial</vt:lpstr>
      <vt:lpstr>Calibri</vt:lpstr>
      <vt:lpstr>Calibri Light</vt:lpstr>
      <vt:lpstr>Symbol</vt:lpstr>
      <vt:lpstr>Verdana</vt:lpstr>
      <vt:lpstr>Office Theme</vt:lpstr>
      <vt:lpstr>Schools Forum 10th July 2024</vt:lpstr>
      <vt:lpstr>Schools Audits</vt:lpstr>
      <vt:lpstr>2024 Shorter Audits Introduced</vt:lpstr>
      <vt:lpstr>What we have found in 2024</vt:lpstr>
      <vt:lpstr>Fraud Risks</vt:lpstr>
      <vt:lpstr>Fraud Risks</vt:lpstr>
      <vt:lpstr>If you suspect fraud </vt:lpstr>
      <vt:lpstr>Other Reference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Pinder</dc:creator>
  <cp:lastModifiedBy>Deirdre Pollard</cp:lastModifiedBy>
  <cp:revision>35</cp:revision>
  <dcterms:created xsi:type="dcterms:W3CDTF">2021-06-28T08:33:41Z</dcterms:created>
  <dcterms:modified xsi:type="dcterms:W3CDTF">2024-07-18T11:20:57Z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0x010100E433A83DF4EBEE41AED235F9E6C02E81</vt:lpwstr>
  </property>
</Properties>
</file>