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44820-0E66-4083-B0A7-55618735819E}" type="datetimeFigureOut">
              <a:rPr lang="en-GB" smtClean="0"/>
              <a:t>08/09/2012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6877E-0121-44D3-B4DA-5BDEC89DAAB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980728"/>
            <a:ext cx="84994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Segoe Print" pitchFamily="2" charset="0"/>
              </a:rPr>
              <a:t>Li: </a:t>
            </a:r>
            <a:r>
              <a:rPr lang="en-GB" sz="4000" b="1" dirty="0" smtClean="0">
                <a:solidFill>
                  <a:srgbClr val="0070C0"/>
                </a:solidFill>
                <a:latin typeface="Segoe Print" pitchFamily="2" charset="0"/>
              </a:rPr>
              <a:t>I feel good about the ways</a:t>
            </a:r>
          </a:p>
          <a:p>
            <a:r>
              <a:rPr lang="en-GB" sz="4000" b="1" dirty="0">
                <a:solidFill>
                  <a:srgbClr val="0070C0"/>
                </a:solidFill>
                <a:latin typeface="Segoe Print" pitchFamily="2" charset="0"/>
              </a:rPr>
              <a:t> </a:t>
            </a:r>
            <a:r>
              <a:rPr lang="en-GB" sz="4000" b="1" dirty="0" smtClean="0">
                <a:solidFill>
                  <a:srgbClr val="0070C0"/>
                </a:solidFill>
                <a:latin typeface="Segoe Print" pitchFamily="2" charset="0"/>
              </a:rPr>
              <a:t> we are the same and different</a:t>
            </a:r>
            <a:endParaRPr lang="en-GB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pic>
        <p:nvPicPr>
          <p:cNvPr id="11266" name="Picture 2" descr="http://www.westkentpct.nhs.uk/images/ZZ_1212486843_childrengro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348880"/>
            <a:ext cx="4320480" cy="4154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3501008"/>
            <a:ext cx="61237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Segoe Print" pitchFamily="2" charset="0"/>
              </a:rPr>
              <a:t>How are we the SAME?</a:t>
            </a:r>
          </a:p>
          <a:p>
            <a:endParaRPr lang="en-GB" sz="3600" b="1" dirty="0">
              <a:solidFill>
                <a:srgbClr val="7030A0"/>
              </a:solidFill>
              <a:latin typeface="Segoe Print" pitchFamily="2" charset="0"/>
            </a:endParaRPr>
          </a:p>
          <a:p>
            <a:r>
              <a:rPr lang="en-GB" sz="3600" b="1" dirty="0" smtClean="0">
                <a:solidFill>
                  <a:srgbClr val="7030A0"/>
                </a:solidFill>
                <a:latin typeface="Segoe Print" pitchFamily="2" charset="0"/>
              </a:rPr>
              <a:t>How are we DIFFERENT?</a:t>
            </a:r>
            <a:endParaRPr lang="en-GB" sz="3600" b="1" dirty="0">
              <a:solidFill>
                <a:srgbClr val="7030A0"/>
              </a:solidFill>
              <a:latin typeface="Segoe Pri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3066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latin typeface="Segoe Print" pitchFamily="2" charset="0"/>
              </a:rPr>
              <a:t>Let’s talk .....</a:t>
            </a:r>
            <a:endParaRPr lang="en-GB" sz="36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pic>
        <p:nvPicPr>
          <p:cNvPr id="15362" name="Picture 2" descr="http://www.albemarle.org/upload/images/Pictures/Departments/Social_Services/Pictures/Children_Group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60648"/>
            <a:ext cx="3952875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548680"/>
            <a:ext cx="8260595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7030A0"/>
                </a:solidFill>
                <a:latin typeface="Segoe Print" pitchFamily="2" charset="0"/>
              </a:rPr>
              <a:t>GAME:</a:t>
            </a:r>
          </a:p>
          <a:p>
            <a:endParaRPr lang="en-GB" sz="2400" b="1" dirty="0">
              <a:solidFill>
                <a:srgbClr val="7030A0"/>
              </a:solidFill>
              <a:latin typeface="Segoe Print" pitchFamily="2" charset="0"/>
            </a:endParaRPr>
          </a:p>
          <a:p>
            <a:r>
              <a:rPr lang="en-GB" sz="2400" b="1" dirty="0" smtClean="0">
                <a:solidFill>
                  <a:srgbClr val="7030A0"/>
                </a:solidFill>
                <a:latin typeface="Segoe Print" pitchFamily="2" charset="0"/>
              </a:rPr>
              <a:t>Choose 5 children to stand at the front of the class.</a:t>
            </a:r>
          </a:p>
          <a:p>
            <a:endParaRPr lang="en-GB" sz="2400" b="1" dirty="0">
              <a:solidFill>
                <a:srgbClr val="7030A0"/>
              </a:solidFill>
              <a:latin typeface="Segoe Print" pitchFamily="2" charset="0"/>
            </a:endParaRPr>
          </a:p>
          <a:p>
            <a:r>
              <a:rPr lang="en-GB" sz="2400" b="1" dirty="0" smtClean="0">
                <a:solidFill>
                  <a:srgbClr val="00B050"/>
                </a:solidFill>
                <a:latin typeface="Segoe Print" pitchFamily="2" charset="0"/>
              </a:rPr>
              <a:t>Choose another child to describe one of them.</a:t>
            </a:r>
          </a:p>
          <a:p>
            <a:r>
              <a:rPr lang="en-GB" sz="2400" b="1" dirty="0" smtClean="0">
                <a:solidFill>
                  <a:srgbClr val="00B050"/>
                </a:solidFill>
                <a:latin typeface="Segoe Print" pitchFamily="2" charset="0"/>
              </a:rPr>
              <a:t>“This person has ........”</a:t>
            </a:r>
          </a:p>
          <a:p>
            <a:r>
              <a:rPr lang="en-GB" sz="2400" b="1" dirty="0" smtClean="0">
                <a:solidFill>
                  <a:srgbClr val="00B050"/>
                </a:solidFill>
                <a:latin typeface="Segoe Print" pitchFamily="2" charset="0"/>
              </a:rPr>
              <a:t>“This person likes.......”</a:t>
            </a:r>
          </a:p>
          <a:p>
            <a:r>
              <a:rPr lang="en-GB" sz="2400" b="1" dirty="0" smtClean="0">
                <a:solidFill>
                  <a:srgbClr val="00B050"/>
                </a:solidFill>
                <a:latin typeface="Segoe Print" pitchFamily="2" charset="0"/>
              </a:rPr>
              <a:t>“This person is good at........”</a:t>
            </a:r>
          </a:p>
          <a:p>
            <a:r>
              <a:rPr lang="en-GB" sz="2400" b="1" dirty="0" smtClean="0">
                <a:solidFill>
                  <a:srgbClr val="00B050"/>
                </a:solidFill>
                <a:latin typeface="Segoe Print" pitchFamily="2" charset="0"/>
              </a:rPr>
              <a:t>“This person usually..........”</a:t>
            </a:r>
          </a:p>
          <a:p>
            <a:r>
              <a:rPr lang="en-GB" sz="2400" b="1" dirty="0" smtClean="0">
                <a:solidFill>
                  <a:srgbClr val="7030A0"/>
                </a:solidFill>
                <a:latin typeface="Segoe Print" pitchFamily="2" charset="0"/>
              </a:rPr>
              <a:t> </a:t>
            </a:r>
          </a:p>
          <a:p>
            <a:r>
              <a:rPr lang="en-GB" sz="2400" b="1" dirty="0" smtClean="0">
                <a:solidFill>
                  <a:srgbClr val="7030A0"/>
                </a:solidFill>
                <a:latin typeface="Segoe Print" pitchFamily="2" charset="0"/>
              </a:rPr>
              <a:t>Who can guess who is being described?</a:t>
            </a:r>
          </a:p>
          <a:p>
            <a:endParaRPr lang="en-GB" sz="2400" b="1" dirty="0">
              <a:solidFill>
                <a:srgbClr val="7030A0"/>
              </a:solidFill>
              <a:latin typeface="Segoe Print" pitchFamily="2" charset="0"/>
            </a:endParaRPr>
          </a:p>
          <a:p>
            <a:r>
              <a:rPr lang="en-GB" sz="2400" b="1" dirty="0" smtClean="0">
                <a:solidFill>
                  <a:srgbClr val="7030A0"/>
                </a:solidFill>
                <a:latin typeface="Segoe Print" pitchFamily="2" charset="0"/>
              </a:rPr>
              <a:t>Swap over.</a:t>
            </a:r>
            <a:endParaRPr lang="en-GB" sz="2400" b="1" dirty="0">
              <a:solidFill>
                <a:srgbClr val="7030A0"/>
              </a:solidFill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3.bp.blogspot.com/_pzeRAwj55so/TL9E7x7s-_I/AAAAAAAAADk/obsWrq1d6Hc/s1600/Roald_Dahl_Day_Children.jpg"/>
          <p:cNvPicPr>
            <a:picLocks noChangeAspect="1" noChangeArrowheads="1"/>
          </p:cNvPicPr>
          <p:nvPr/>
        </p:nvPicPr>
        <p:blipFill>
          <a:blip r:embed="rId2" cstate="print"/>
          <a:srcRect t="9818" b="10547"/>
          <a:stretch>
            <a:fillRect/>
          </a:stretch>
        </p:blipFill>
        <p:spPr bwMode="auto">
          <a:xfrm>
            <a:off x="251520" y="5387598"/>
            <a:ext cx="1584176" cy="126338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9512" y="188640"/>
            <a:ext cx="3007555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Li: I feel good about the ways we </a:t>
            </a:r>
          </a:p>
          <a:p>
            <a:r>
              <a:rPr lang="en-GB" sz="1400" dirty="0" smtClean="0">
                <a:latin typeface="Comic Sans MS" pitchFamily="66" charset="0"/>
              </a:rPr>
              <a:t>are the same and different.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188640"/>
            <a:ext cx="3744416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Name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251520" y="908720"/>
            <a:ext cx="4176464" cy="44644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4716016" y="908720"/>
            <a:ext cx="4248472" cy="44644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148064" y="1196752"/>
            <a:ext cx="2063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This is my friend!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1196752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This is me!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5805264"/>
            <a:ext cx="47532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Talk about what is the same and what </a:t>
            </a:r>
          </a:p>
          <a:p>
            <a:r>
              <a:rPr lang="en-GB" sz="2000" dirty="0" smtClean="0">
                <a:latin typeface="Comic Sans MS" pitchFamily="66" charset="0"/>
              </a:rPr>
              <a:t>is different about the two of you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128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1</cp:revision>
  <dcterms:created xsi:type="dcterms:W3CDTF">2012-09-08T21:26:52Z</dcterms:created>
  <dcterms:modified xsi:type="dcterms:W3CDTF">2012-09-08T22:00:30Z</dcterms:modified>
</cp:coreProperties>
</file>