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3459" r:id="rId3"/>
    <p:sldId id="3463" r:id="rId4"/>
    <p:sldId id="3460" r:id="rId5"/>
    <p:sldId id="3464" r:id="rId6"/>
    <p:sldId id="3466" r:id="rId7"/>
    <p:sldId id="3471" r:id="rId8"/>
    <p:sldId id="3465" r:id="rId9"/>
    <p:sldId id="3467" r:id="rId10"/>
    <p:sldId id="3468" r:id="rId11"/>
    <p:sldId id="3469" r:id="rId12"/>
    <p:sldId id="3470" r:id="rId13"/>
    <p:sldId id="3472" r:id="rId14"/>
    <p:sldId id="3473" r:id="rId15"/>
    <p:sldId id="3474" r:id="rId16"/>
    <p:sldId id="34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90" autoAdjust="0"/>
    <p:restoredTop sz="87193" autoAdjust="0"/>
  </p:normalViewPr>
  <p:slideViewPr>
    <p:cSldViewPr snapToGrid="0">
      <p:cViewPr varScale="1">
        <p:scale>
          <a:sx n="85" d="100"/>
          <a:sy n="85" d="100"/>
        </p:scale>
        <p:origin x="516"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oleObject" Target="https://ealingcouncil-my.sharepoint.com/personal/mcdonaldl_ealing_gov_uk/Documents/Cost%20of%20living/School%20uniform%20survey/Ealing%20Council%20School%20Uniform%20Survey%20November%2023%20-%20Summary%20Responses_files/Ealing%20Council%20_School%20Uniform%20Survey%20November%2023%20Respons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3" Type="http://schemas.openxmlformats.org/officeDocument/2006/relationships/oleObject" Target="https://ealingcouncil-my.sharepoint.com/personal/mcdonaldl_ealing_gov_uk/Documents/Cost%20of%20living/School%20uniform%20survey/Ealing%20Council%20School%20Uniform%20Survey%20November%2023%20-%20Summary%20Responses_files/Ealing%20Council%20_School%20Uniform%20Survey%20November%2023%20Respons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6.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Breakdown</a:t>
            </a:r>
            <a:r>
              <a:rPr lang="en-US" b="1" baseline="0" dirty="0"/>
              <a:t> of responses by school type</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'[Ealing Council _School Uniform Survey November 23 Responses.xlsx]PIVOT'!$AH$13</c:f>
              <c:strCache>
                <c:ptCount val="1"/>
                <c:pt idx="0">
                  <c:v>Number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49-4191-B02C-98DBE08684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049-4191-B02C-98DBE08684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049-4191-B02C-98DBE0868401}"/>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Responses.xlsx]PIVOT'!$AG$14:$AG$16</c:f>
              <c:strCache>
                <c:ptCount val="3"/>
                <c:pt idx="0">
                  <c:v>High School</c:v>
                </c:pt>
                <c:pt idx="1">
                  <c:v>Primary School</c:v>
                </c:pt>
                <c:pt idx="2">
                  <c:v>Special School</c:v>
                </c:pt>
              </c:strCache>
            </c:strRef>
          </c:cat>
          <c:val>
            <c:numRef>
              <c:f>'[Ealing Council _School Uniform Survey November 23 Responses.xlsx]PIVOT'!$AH$14:$AH$16</c:f>
              <c:numCache>
                <c:formatCode>General</c:formatCode>
                <c:ptCount val="3"/>
                <c:pt idx="0">
                  <c:v>4</c:v>
                </c:pt>
                <c:pt idx="1">
                  <c:v>12</c:v>
                </c:pt>
                <c:pt idx="2">
                  <c:v>1</c:v>
                </c:pt>
              </c:numCache>
            </c:numRef>
          </c:val>
          <c:extLst>
            <c:ext xmlns:c16="http://schemas.microsoft.com/office/drawing/2014/chart" uri="{C3380CC4-5D6E-409C-BE32-E72D297353CC}">
              <c16:uniqueId val="{00000006-5049-4191-B02C-98DBE086840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b="1" dirty="0">
                <a:latin typeface="Arial" panose="020B0604020202020204" pitchFamily="34" charset="0"/>
                <a:cs typeface="Arial" panose="020B0604020202020204" pitchFamily="34" charset="0"/>
              </a:rPr>
              <a:t>School Uniform Policy -</a:t>
            </a:r>
            <a:r>
              <a:rPr lang="en-GB" b="1" baseline="0"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Branded v's Un-Branded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'[Ealing Council _School Uniform Survey November 23 Responses.xlsx]PIVOT 2'!$J$18</c:f>
              <c:strCache>
                <c:ptCount val="1"/>
                <c:pt idx="0">
                  <c:v>Branded</c:v>
                </c:pt>
              </c:strCache>
            </c:strRef>
          </c:tx>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06CB-4FDF-A5CC-07898BCB43B9}"/>
                </c:ext>
              </c:extLst>
            </c:dLbl>
            <c:dLbl>
              <c:idx val="2"/>
              <c:delete val="1"/>
              <c:extLst>
                <c:ext xmlns:c15="http://schemas.microsoft.com/office/drawing/2012/chart" uri="{CE6537A1-D6FC-4f65-9D91-7224C49458BB}"/>
                <c:ext xmlns:c16="http://schemas.microsoft.com/office/drawing/2014/chart" uri="{C3380CC4-5D6E-409C-BE32-E72D297353CC}">
                  <c16:uniqueId val="{00000001-06CB-4FDF-A5CC-07898BCB43B9}"/>
                </c:ext>
              </c:extLst>
            </c:dLbl>
            <c:dLbl>
              <c:idx val="3"/>
              <c:delete val="1"/>
              <c:extLst>
                <c:ext xmlns:c15="http://schemas.microsoft.com/office/drawing/2012/chart" uri="{CE6537A1-D6FC-4f65-9D91-7224C49458BB}"/>
                <c:ext xmlns:c16="http://schemas.microsoft.com/office/drawing/2014/chart" uri="{C3380CC4-5D6E-409C-BE32-E72D297353CC}">
                  <c16:uniqueId val="{00000002-06CB-4FDF-A5CC-07898BCB43B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2'!$I$19:$I$29</c:f>
              <c:strCache>
                <c:ptCount val="11"/>
                <c:pt idx="0">
                  <c:v>School shirt</c:v>
                </c:pt>
                <c:pt idx="1">
                  <c:v>School skirt</c:v>
                </c:pt>
                <c:pt idx="2">
                  <c:v>School trousers</c:v>
                </c:pt>
                <c:pt idx="3">
                  <c:v>School dress</c:v>
                </c:pt>
                <c:pt idx="4">
                  <c:v>School cardigan / jumper</c:v>
                </c:pt>
                <c:pt idx="5">
                  <c:v>School blazer</c:v>
                </c:pt>
                <c:pt idx="6">
                  <c:v>School bag</c:v>
                </c:pt>
                <c:pt idx="7">
                  <c:v>PE Top</c:v>
                </c:pt>
                <c:pt idx="8">
                  <c:v>PE shorts</c:v>
                </c:pt>
                <c:pt idx="9">
                  <c:v>PE socks</c:v>
                </c:pt>
                <c:pt idx="10">
                  <c:v>Hat / Cap</c:v>
                </c:pt>
              </c:strCache>
            </c:strRef>
          </c:cat>
          <c:val>
            <c:numRef>
              <c:f>'[Ealing Council _School Uniform Survey November 23 Responses.xlsx]PIVOT 2'!$J$19:$J$29</c:f>
              <c:numCache>
                <c:formatCode>0%</c:formatCode>
                <c:ptCount val="11"/>
                <c:pt idx="0">
                  <c:v>5.8823529411764705E-2</c:v>
                </c:pt>
                <c:pt idx="1">
                  <c:v>0</c:v>
                </c:pt>
                <c:pt idx="2">
                  <c:v>0</c:v>
                </c:pt>
                <c:pt idx="3">
                  <c:v>0</c:v>
                </c:pt>
                <c:pt idx="4">
                  <c:v>0.41176470588235292</c:v>
                </c:pt>
                <c:pt idx="5">
                  <c:v>0.29411764705882354</c:v>
                </c:pt>
                <c:pt idx="6">
                  <c:v>0.25</c:v>
                </c:pt>
                <c:pt idx="7">
                  <c:v>0.41176470588235292</c:v>
                </c:pt>
                <c:pt idx="8">
                  <c:v>0.11764705882352941</c:v>
                </c:pt>
                <c:pt idx="9">
                  <c:v>5.8823529411764705E-2</c:v>
                </c:pt>
                <c:pt idx="10">
                  <c:v>5.8823529411764705E-2</c:v>
                </c:pt>
              </c:numCache>
            </c:numRef>
          </c:val>
          <c:extLst>
            <c:ext xmlns:c16="http://schemas.microsoft.com/office/drawing/2014/chart" uri="{C3380CC4-5D6E-409C-BE32-E72D297353CC}">
              <c16:uniqueId val="{00000003-06CB-4FDF-A5CC-07898BCB43B9}"/>
            </c:ext>
          </c:extLst>
        </c:ser>
        <c:ser>
          <c:idx val="1"/>
          <c:order val="1"/>
          <c:tx>
            <c:strRef>
              <c:f>'[Ealing Council _School Uniform Survey November 23 Responses.xlsx]PIVOT 2'!$K$18</c:f>
              <c:strCache>
                <c:ptCount val="1"/>
                <c:pt idx="0">
                  <c:v>Either</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06CB-4FDF-A5CC-07898BCB43B9}"/>
                </c:ext>
              </c:extLst>
            </c:dLbl>
            <c:dLbl>
              <c:idx val="2"/>
              <c:delete val="1"/>
              <c:extLst>
                <c:ext xmlns:c15="http://schemas.microsoft.com/office/drawing/2012/chart" uri="{CE6537A1-D6FC-4f65-9D91-7224C49458BB}"/>
                <c:ext xmlns:c16="http://schemas.microsoft.com/office/drawing/2014/chart" uri="{C3380CC4-5D6E-409C-BE32-E72D297353CC}">
                  <c16:uniqueId val="{00000005-06CB-4FDF-A5CC-07898BCB43B9}"/>
                </c:ext>
              </c:extLst>
            </c:dLbl>
            <c:dLbl>
              <c:idx val="3"/>
              <c:delete val="1"/>
              <c:extLst>
                <c:ext xmlns:c15="http://schemas.microsoft.com/office/drawing/2012/chart" uri="{CE6537A1-D6FC-4f65-9D91-7224C49458BB}"/>
                <c:ext xmlns:c16="http://schemas.microsoft.com/office/drawing/2014/chart" uri="{C3380CC4-5D6E-409C-BE32-E72D297353CC}">
                  <c16:uniqueId val="{00000006-06CB-4FDF-A5CC-07898BCB43B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2'!$I$19:$I$29</c:f>
              <c:strCache>
                <c:ptCount val="11"/>
                <c:pt idx="0">
                  <c:v>School shirt</c:v>
                </c:pt>
                <c:pt idx="1">
                  <c:v>School skirt</c:v>
                </c:pt>
                <c:pt idx="2">
                  <c:v>School trousers</c:v>
                </c:pt>
                <c:pt idx="3">
                  <c:v>School dress</c:v>
                </c:pt>
                <c:pt idx="4">
                  <c:v>School cardigan / jumper</c:v>
                </c:pt>
                <c:pt idx="5">
                  <c:v>School blazer</c:v>
                </c:pt>
                <c:pt idx="6">
                  <c:v>School bag</c:v>
                </c:pt>
                <c:pt idx="7">
                  <c:v>PE Top</c:v>
                </c:pt>
                <c:pt idx="8">
                  <c:v>PE shorts</c:v>
                </c:pt>
                <c:pt idx="9">
                  <c:v>PE socks</c:v>
                </c:pt>
                <c:pt idx="10">
                  <c:v>Hat / Cap</c:v>
                </c:pt>
              </c:strCache>
            </c:strRef>
          </c:cat>
          <c:val>
            <c:numRef>
              <c:f>'[Ealing Council _School Uniform Survey November 23 Responses.xlsx]PIVOT 2'!$K$19:$K$29</c:f>
              <c:numCache>
                <c:formatCode>0%</c:formatCode>
                <c:ptCount val="11"/>
                <c:pt idx="0">
                  <c:v>0.29411764705882354</c:v>
                </c:pt>
                <c:pt idx="1">
                  <c:v>0</c:v>
                </c:pt>
                <c:pt idx="2">
                  <c:v>0</c:v>
                </c:pt>
                <c:pt idx="3">
                  <c:v>0</c:v>
                </c:pt>
                <c:pt idx="4">
                  <c:v>0.35294117647058826</c:v>
                </c:pt>
                <c:pt idx="5">
                  <c:v>0</c:v>
                </c:pt>
                <c:pt idx="6">
                  <c:v>0.41666666666666669</c:v>
                </c:pt>
                <c:pt idx="7">
                  <c:v>0.17647058823529413</c:v>
                </c:pt>
                <c:pt idx="8">
                  <c:v>0.11764705882352941</c:v>
                </c:pt>
                <c:pt idx="9">
                  <c:v>5.8823529411764705E-2</c:v>
                </c:pt>
                <c:pt idx="10">
                  <c:v>5.8823529411764705E-2</c:v>
                </c:pt>
              </c:numCache>
            </c:numRef>
          </c:val>
          <c:extLst>
            <c:ext xmlns:c16="http://schemas.microsoft.com/office/drawing/2014/chart" uri="{C3380CC4-5D6E-409C-BE32-E72D297353CC}">
              <c16:uniqueId val="{00000007-06CB-4FDF-A5CC-07898BCB43B9}"/>
            </c:ext>
          </c:extLst>
        </c:ser>
        <c:ser>
          <c:idx val="2"/>
          <c:order val="2"/>
          <c:tx>
            <c:strRef>
              <c:f>'[Ealing Council _School Uniform Survey November 23 Responses.xlsx]PIVOT 2'!$L$18</c:f>
              <c:strCache>
                <c:ptCount val="1"/>
                <c:pt idx="0">
                  <c:v>Un-branded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2'!$I$19:$I$29</c:f>
              <c:strCache>
                <c:ptCount val="11"/>
                <c:pt idx="0">
                  <c:v>School shirt</c:v>
                </c:pt>
                <c:pt idx="1">
                  <c:v>School skirt</c:v>
                </c:pt>
                <c:pt idx="2">
                  <c:v>School trousers</c:v>
                </c:pt>
                <c:pt idx="3">
                  <c:v>School dress</c:v>
                </c:pt>
                <c:pt idx="4">
                  <c:v>School cardigan / jumper</c:v>
                </c:pt>
                <c:pt idx="5">
                  <c:v>School blazer</c:v>
                </c:pt>
                <c:pt idx="6">
                  <c:v>School bag</c:v>
                </c:pt>
                <c:pt idx="7">
                  <c:v>PE Top</c:v>
                </c:pt>
                <c:pt idx="8">
                  <c:v>PE shorts</c:v>
                </c:pt>
                <c:pt idx="9">
                  <c:v>PE socks</c:v>
                </c:pt>
                <c:pt idx="10">
                  <c:v>Hat / Cap</c:v>
                </c:pt>
              </c:strCache>
            </c:strRef>
          </c:cat>
          <c:val>
            <c:numRef>
              <c:f>'[Ealing Council _School Uniform Survey November 23 Responses.xlsx]PIVOT 2'!$L$19:$L$29</c:f>
              <c:numCache>
                <c:formatCode>0%</c:formatCode>
                <c:ptCount val="11"/>
                <c:pt idx="0">
                  <c:v>0.58823529411764708</c:v>
                </c:pt>
                <c:pt idx="1">
                  <c:v>0.94117647058823528</c:v>
                </c:pt>
                <c:pt idx="2">
                  <c:v>1</c:v>
                </c:pt>
                <c:pt idx="3">
                  <c:v>0.76470588235294112</c:v>
                </c:pt>
                <c:pt idx="4">
                  <c:v>0.23529411764705882</c:v>
                </c:pt>
                <c:pt idx="5">
                  <c:v>5.8823529411764705E-2</c:v>
                </c:pt>
                <c:pt idx="6">
                  <c:v>0.33333333333333331</c:v>
                </c:pt>
                <c:pt idx="7">
                  <c:v>0.35294117647058826</c:v>
                </c:pt>
                <c:pt idx="8">
                  <c:v>0.70588235294117652</c:v>
                </c:pt>
                <c:pt idx="9">
                  <c:v>0.6470588235294118</c:v>
                </c:pt>
                <c:pt idx="10">
                  <c:v>0.23529411764705882</c:v>
                </c:pt>
              </c:numCache>
            </c:numRef>
          </c:val>
          <c:extLst>
            <c:ext xmlns:c16="http://schemas.microsoft.com/office/drawing/2014/chart" uri="{C3380CC4-5D6E-409C-BE32-E72D297353CC}">
              <c16:uniqueId val="{00000008-06CB-4FDF-A5CC-07898BCB43B9}"/>
            </c:ext>
          </c:extLst>
        </c:ser>
        <c:ser>
          <c:idx val="3"/>
          <c:order val="3"/>
          <c:tx>
            <c:strRef>
              <c:f>'[Ealing Council _School Uniform Survey November 23 Responses.xlsx]PIVOT 2'!$M$18</c:f>
              <c:strCache>
                <c:ptCount val="1"/>
                <c:pt idx="0">
                  <c:v>Not applicable</c:v>
                </c:pt>
              </c:strCache>
            </c:strRef>
          </c:tx>
          <c:spPr>
            <a:solidFill>
              <a:schemeClr val="accent4"/>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06CB-4FDF-A5CC-07898BCB43B9}"/>
                </c:ext>
              </c:extLst>
            </c:dLbl>
            <c:dLbl>
              <c:idx val="4"/>
              <c:delete val="1"/>
              <c:extLst>
                <c:ext xmlns:c15="http://schemas.microsoft.com/office/drawing/2012/chart" uri="{CE6537A1-D6FC-4f65-9D91-7224C49458BB}"/>
                <c:ext xmlns:c16="http://schemas.microsoft.com/office/drawing/2014/chart" uri="{C3380CC4-5D6E-409C-BE32-E72D297353CC}">
                  <c16:uniqueId val="{0000000A-06CB-4FDF-A5CC-07898BCB43B9}"/>
                </c:ext>
              </c:extLst>
            </c:dLbl>
            <c:dLbl>
              <c:idx val="6"/>
              <c:delete val="1"/>
              <c:extLst>
                <c:ext xmlns:c15="http://schemas.microsoft.com/office/drawing/2012/chart" uri="{CE6537A1-D6FC-4f65-9D91-7224C49458BB}"/>
                <c:ext xmlns:c16="http://schemas.microsoft.com/office/drawing/2014/chart" uri="{C3380CC4-5D6E-409C-BE32-E72D297353CC}">
                  <c16:uniqueId val="{0000000B-06CB-4FDF-A5CC-07898BCB43B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2'!$I$19:$I$29</c:f>
              <c:strCache>
                <c:ptCount val="11"/>
                <c:pt idx="0">
                  <c:v>School shirt</c:v>
                </c:pt>
                <c:pt idx="1">
                  <c:v>School skirt</c:v>
                </c:pt>
                <c:pt idx="2">
                  <c:v>School trousers</c:v>
                </c:pt>
                <c:pt idx="3">
                  <c:v>School dress</c:v>
                </c:pt>
                <c:pt idx="4">
                  <c:v>School cardigan / jumper</c:v>
                </c:pt>
                <c:pt idx="5">
                  <c:v>School blazer</c:v>
                </c:pt>
                <c:pt idx="6">
                  <c:v>School bag</c:v>
                </c:pt>
                <c:pt idx="7">
                  <c:v>PE Top</c:v>
                </c:pt>
                <c:pt idx="8">
                  <c:v>PE shorts</c:v>
                </c:pt>
                <c:pt idx="9">
                  <c:v>PE socks</c:v>
                </c:pt>
                <c:pt idx="10">
                  <c:v>Hat / Cap</c:v>
                </c:pt>
              </c:strCache>
            </c:strRef>
          </c:cat>
          <c:val>
            <c:numRef>
              <c:f>'[Ealing Council _School Uniform Survey November 23 Responses.xlsx]PIVOT 2'!$M$19:$M$29</c:f>
              <c:numCache>
                <c:formatCode>0%</c:formatCode>
                <c:ptCount val="11"/>
                <c:pt idx="0">
                  <c:v>5.8823529411764705E-2</c:v>
                </c:pt>
                <c:pt idx="1">
                  <c:v>5.8823529411764705E-2</c:v>
                </c:pt>
                <c:pt idx="2">
                  <c:v>0</c:v>
                </c:pt>
                <c:pt idx="3">
                  <c:v>0.23529411764705882</c:v>
                </c:pt>
                <c:pt idx="4">
                  <c:v>0</c:v>
                </c:pt>
                <c:pt idx="5">
                  <c:v>0.6470588235294118</c:v>
                </c:pt>
                <c:pt idx="6">
                  <c:v>0</c:v>
                </c:pt>
                <c:pt idx="7">
                  <c:v>5.8823529411764705E-2</c:v>
                </c:pt>
                <c:pt idx="8">
                  <c:v>5.8823529411764705E-2</c:v>
                </c:pt>
                <c:pt idx="9">
                  <c:v>0.23529411764705882</c:v>
                </c:pt>
                <c:pt idx="10">
                  <c:v>0.6470588235294118</c:v>
                </c:pt>
              </c:numCache>
            </c:numRef>
          </c:val>
          <c:extLst>
            <c:ext xmlns:c16="http://schemas.microsoft.com/office/drawing/2014/chart" uri="{C3380CC4-5D6E-409C-BE32-E72D297353CC}">
              <c16:uniqueId val="{0000000C-06CB-4FDF-A5CC-07898BCB43B9}"/>
            </c:ext>
          </c:extLst>
        </c:ser>
        <c:dLbls>
          <c:showLegendKey val="0"/>
          <c:showVal val="0"/>
          <c:showCatName val="0"/>
          <c:showSerName val="0"/>
          <c:showPercent val="0"/>
          <c:showBubbleSize val="0"/>
        </c:dLbls>
        <c:gapWidth val="150"/>
        <c:overlap val="100"/>
        <c:axId val="773284344"/>
        <c:axId val="773285424"/>
      </c:barChart>
      <c:catAx>
        <c:axId val="773284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3285424"/>
        <c:crosses val="autoZero"/>
        <c:auto val="1"/>
        <c:lblAlgn val="ctr"/>
        <c:lblOffset val="100"/>
        <c:noMultiLvlLbl val="0"/>
      </c:catAx>
      <c:valAx>
        <c:axId val="77328542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3284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t>Cost of School Uniform - High Schools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'[Ealing Council _School Uniform Survey November 23 Responses.xlsx]PIVOT 2'!$B$68</c:f>
              <c:strCache>
                <c:ptCount val="1"/>
                <c:pt idx="0">
                  <c:v>High</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9AA-4E3B-9EB7-614172AACBA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9AA-4E3B-9EB7-614172AACB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9AA-4E3B-9EB7-614172AACBAF}"/>
              </c:ext>
            </c:extLst>
          </c:dPt>
          <c:dLbls>
            <c:spPr>
              <a:solidFill>
                <a:schemeClr val="bg1"/>
              </a:solid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 2'!$A$69:$A$71</c:f>
              <c:strCache>
                <c:ptCount val="3"/>
                <c:pt idx="0">
                  <c:v>£100 - £150</c:v>
                </c:pt>
                <c:pt idx="1">
                  <c:v>£50 - £100</c:v>
                </c:pt>
                <c:pt idx="2">
                  <c:v>Less than £50</c:v>
                </c:pt>
              </c:strCache>
            </c:strRef>
          </c:cat>
          <c:val>
            <c:numRef>
              <c:f>'[Ealing Council _School Uniform Survey November 23 Responses.xlsx]PIVOT 2'!$B$69:$B$71</c:f>
              <c:numCache>
                <c:formatCode>General</c:formatCode>
                <c:ptCount val="3"/>
                <c:pt idx="0">
                  <c:v>1</c:v>
                </c:pt>
                <c:pt idx="1">
                  <c:v>3</c:v>
                </c:pt>
                <c:pt idx="2">
                  <c:v>1</c:v>
                </c:pt>
              </c:numCache>
            </c:numRef>
          </c:val>
          <c:extLst>
            <c:ext xmlns:c16="http://schemas.microsoft.com/office/drawing/2014/chart" uri="{C3380CC4-5D6E-409C-BE32-E72D297353CC}">
              <c16:uniqueId val="{00000006-29AA-4E3B-9EB7-614172AACBA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400" b="1" dirty="0"/>
              <a:t>Have schools reduced school uniform costs in light of DfE Guidance </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'[Ealing Council _School Uniform Survey November 23 Responses.xlsx]PIVOT 2'!$B$124</c:f>
              <c:strCache>
                <c:ptCount val="1"/>
                <c:pt idx="0">
                  <c:v>Number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6BC-47E3-B65A-45CF30B17E3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6BC-47E3-B65A-45CF30B17E3F}"/>
              </c:ext>
            </c:extLst>
          </c:dPt>
          <c:dLbls>
            <c:spPr>
              <a:solidFill>
                <a:schemeClr val="bg1"/>
              </a:solid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 2'!$A$125:$A$126</c:f>
              <c:strCache>
                <c:ptCount val="2"/>
                <c:pt idx="0">
                  <c:v>Yes</c:v>
                </c:pt>
                <c:pt idx="1">
                  <c:v>No</c:v>
                </c:pt>
              </c:strCache>
            </c:strRef>
          </c:cat>
          <c:val>
            <c:numRef>
              <c:f>'[Ealing Council _School Uniform Survey November 23 Responses.xlsx]PIVOT 2'!$B$125:$B$126</c:f>
              <c:numCache>
                <c:formatCode>General</c:formatCode>
                <c:ptCount val="2"/>
                <c:pt idx="0">
                  <c:v>15</c:v>
                </c:pt>
                <c:pt idx="1">
                  <c:v>2</c:v>
                </c:pt>
              </c:numCache>
            </c:numRef>
          </c:val>
          <c:extLst>
            <c:ext xmlns:c16="http://schemas.microsoft.com/office/drawing/2014/chart" uri="{C3380CC4-5D6E-409C-BE32-E72D297353CC}">
              <c16:uniqueId val="{00000004-46BC-47E3-B65A-45CF30B17E3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600" b="1" dirty="0"/>
              <a:t>Would schools consider other uniform changes?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percentStacked"/>
        <c:varyColors val="0"/>
        <c:ser>
          <c:idx val="0"/>
          <c:order val="0"/>
          <c:tx>
            <c:strRef>
              <c:f>'[Ealing Council _School Uniform Survey November 23 Responses.xlsx]PIVOT 2'!$B$145</c:f>
              <c:strCache>
                <c:ptCount val="1"/>
                <c:pt idx="0">
                  <c:v>Yes, already in place</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2'!$A$146:$A$147</c:f>
              <c:strCache>
                <c:ptCount val="2"/>
                <c:pt idx="0">
                  <c:v>Provide an unbranded option for any branded items?</c:v>
                </c:pt>
                <c:pt idx="1">
                  <c:v>Introduce a branded embroidered patch </c:v>
                </c:pt>
              </c:strCache>
            </c:strRef>
          </c:cat>
          <c:val>
            <c:numRef>
              <c:f>'[Ealing Council _School Uniform Survey November 23 Responses.xlsx]PIVOT 2'!$B$146:$B$147</c:f>
              <c:numCache>
                <c:formatCode>0%</c:formatCode>
                <c:ptCount val="2"/>
                <c:pt idx="0">
                  <c:v>0.83</c:v>
                </c:pt>
                <c:pt idx="1">
                  <c:v>0.24</c:v>
                </c:pt>
              </c:numCache>
            </c:numRef>
          </c:val>
          <c:extLst>
            <c:ext xmlns:c16="http://schemas.microsoft.com/office/drawing/2014/chart" uri="{C3380CC4-5D6E-409C-BE32-E72D297353CC}">
              <c16:uniqueId val="{00000000-110E-4177-A346-EBE206A43DB0}"/>
            </c:ext>
          </c:extLst>
        </c:ser>
        <c:ser>
          <c:idx val="1"/>
          <c:order val="1"/>
          <c:tx>
            <c:strRef>
              <c:f>'[Ealing Council _School Uniform Survey November 23 Responses.xlsx]PIVOT 2'!$C$145</c:f>
              <c:strCache>
                <c:ptCount val="1"/>
                <c:pt idx="0">
                  <c:v>Yes, would consider</c:v>
                </c:pt>
              </c:strCache>
            </c:strRef>
          </c:tx>
          <c:spPr>
            <a:solidFill>
              <a:schemeClr val="accent2"/>
            </a:solidFill>
            <a:ln>
              <a:noFill/>
            </a:ln>
            <a:effectLst/>
          </c:spPr>
          <c:invertIfNegative val="0"/>
          <c:dLbls>
            <c:spPr>
              <a:solidFill>
                <a:schemeClr val="bg1"/>
              </a:solid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2'!$A$146:$A$147</c:f>
              <c:strCache>
                <c:ptCount val="2"/>
                <c:pt idx="0">
                  <c:v>Provide an unbranded option for any branded items?</c:v>
                </c:pt>
                <c:pt idx="1">
                  <c:v>Introduce a branded embroidered patch </c:v>
                </c:pt>
              </c:strCache>
            </c:strRef>
          </c:cat>
          <c:val>
            <c:numRef>
              <c:f>'[Ealing Council _School Uniform Survey November 23 Responses.xlsx]PIVOT 2'!$C$146:$C$147</c:f>
              <c:numCache>
                <c:formatCode>0%</c:formatCode>
                <c:ptCount val="2"/>
                <c:pt idx="0">
                  <c:v>0.06</c:v>
                </c:pt>
                <c:pt idx="1">
                  <c:v>0.47</c:v>
                </c:pt>
              </c:numCache>
            </c:numRef>
          </c:val>
          <c:extLst>
            <c:ext xmlns:c16="http://schemas.microsoft.com/office/drawing/2014/chart" uri="{C3380CC4-5D6E-409C-BE32-E72D297353CC}">
              <c16:uniqueId val="{00000001-110E-4177-A346-EBE206A43DB0}"/>
            </c:ext>
          </c:extLst>
        </c:ser>
        <c:ser>
          <c:idx val="2"/>
          <c:order val="2"/>
          <c:tx>
            <c:strRef>
              <c:f>'[Ealing Council _School Uniform Survey November 23 Responses.xlsx]PIVOT 2'!$D$145</c:f>
              <c:strCache>
                <c:ptCount val="1"/>
                <c:pt idx="0">
                  <c:v>No</c:v>
                </c:pt>
              </c:strCache>
            </c:strRef>
          </c:tx>
          <c:spPr>
            <a:solidFill>
              <a:schemeClr val="accent3"/>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2'!$A$146:$A$147</c:f>
              <c:strCache>
                <c:ptCount val="2"/>
                <c:pt idx="0">
                  <c:v>Provide an unbranded option for any branded items?</c:v>
                </c:pt>
                <c:pt idx="1">
                  <c:v>Introduce a branded embroidered patch </c:v>
                </c:pt>
              </c:strCache>
            </c:strRef>
          </c:cat>
          <c:val>
            <c:numRef>
              <c:f>'[Ealing Council _School Uniform Survey November 23 Responses.xlsx]PIVOT 2'!$D$146:$D$147</c:f>
              <c:numCache>
                <c:formatCode>0%</c:formatCode>
                <c:ptCount val="2"/>
                <c:pt idx="0">
                  <c:v>0.11</c:v>
                </c:pt>
                <c:pt idx="1">
                  <c:v>0.28999999999999998</c:v>
                </c:pt>
              </c:numCache>
            </c:numRef>
          </c:val>
          <c:extLst>
            <c:ext xmlns:c16="http://schemas.microsoft.com/office/drawing/2014/chart" uri="{C3380CC4-5D6E-409C-BE32-E72D297353CC}">
              <c16:uniqueId val="{00000002-110E-4177-A346-EBE206A43DB0}"/>
            </c:ext>
          </c:extLst>
        </c:ser>
        <c:dLbls>
          <c:showLegendKey val="0"/>
          <c:showVal val="0"/>
          <c:showCatName val="0"/>
          <c:showSerName val="0"/>
          <c:showPercent val="0"/>
          <c:showBubbleSize val="0"/>
        </c:dLbls>
        <c:gapWidth val="150"/>
        <c:overlap val="100"/>
        <c:axId val="708166776"/>
        <c:axId val="708168576"/>
      </c:barChart>
      <c:catAx>
        <c:axId val="708166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168576"/>
        <c:crosses val="autoZero"/>
        <c:auto val="1"/>
        <c:lblAlgn val="ctr"/>
        <c:lblOffset val="100"/>
        <c:noMultiLvlLbl val="0"/>
      </c:catAx>
      <c:valAx>
        <c:axId val="7081685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16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 </a:t>
            </a:r>
            <a:r>
              <a:rPr lang="en-US" b="1" dirty="0"/>
              <a:t>Do you offer families any financial support to purchase school uniform?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'[Ealing Council _School Uniform Survey November 23 Responses.xlsx]PIVOT 2'!$B$150</c:f>
              <c:strCache>
                <c:ptCount val="1"/>
                <c:pt idx="0">
                  <c:v>Number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ED-45A8-AE9F-661E456D235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8ED-45A8-AE9F-661E456D2351}"/>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 2'!$A$151:$A$152</c:f>
              <c:strCache>
                <c:ptCount val="2"/>
                <c:pt idx="0">
                  <c:v>Yes</c:v>
                </c:pt>
                <c:pt idx="1">
                  <c:v>No</c:v>
                </c:pt>
              </c:strCache>
            </c:strRef>
          </c:cat>
          <c:val>
            <c:numRef>
              <c:f>'[Ealing Council _School Uniform Survey November 23 Responses.xlsx]PIVOT 2'!$B$151:$B$152</c:f>
              <c:numCache>
                <c:formatCode>General</c:formatCode>
                <c:ptCount val="2"/>
                <c:pt idx="0">
                  <c:v>14</c:v>
                </c:pt>
                <c:pt idx="1">
                  <c:v>3</c:v>
                </c:pt>
              </c:numCache>
            </c:numRef>
          </c:val>
          <c:extLst>
            <c:ext xmlns:c16="http://schemas.microsoft.com/office/drawing/2014/chart" uri="{C3380CC4-5D6E-409C-BE32-E72D297353CC}">
              <c16:uniqueId val="{00000004-08ED-45A8-AE9F-661E456D235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t>Tell us more about how you offer pre-loved / second hand uniforms? </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'[Ealing Council _School Uniform Survey November 23 Responses.xlsx]PIVOT 2'!$B$174</c:f>
              <c:strCache>
                <c:ptCount val="1"/>
                <c:pt idx="0">
                  <c:v>Number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52-40F2-B1B5-8F2432770A6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52-40F2-B1B5-8F2432770A6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B52-40F2-B1B5-8F2432770A64}"/>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 2'!$A$175:$A$177</c:f>
              <c:strCache>
                <c:ptCount val="3"/>
                <c:pt idx="0">
                  <c:v>Via the school for FREE</c:v>
                </c:pt>
                <c:pt idx="1">
                  <c:v>Via PTA for a fee</c:v>
                </c:pt>
                <c:pt idx="2">
                  <c:v>Via the school for a fee</c:v>
                </c:pt>
              </c:strCache>
            </c:strRef>
          </c:cat>
          <c:val>
            <c:numRef>
              <c:f>'[Ealing Council _School Uniform Survey November 23 Responses.xlsx]PIVOT 2'!$B$175:$B$177</c:f>
              <c:numCache>
                <c:formatCode>General</c:formatCode>
                <c:ptCount val="3"/>
                <c:pt idx="0">
                  <c:v>16</c:v>
                </c:pt>
                <c:pt idx="1">
                  <c:v>3</c:v>
                </c:pt>
                <c:pt idx="2">
                  <c:v>3</c:v>
                </c:pt>
              </c:numCache>
            </c:numRef>
          </c:val>
          <c:extLst>
            <c:ext xmlns:c16="http://schemas.microsoft.com/office/drawing/2014/chart" uri="{C3380CC4-5D6E-409C-BE32-E72D297353CC}">
              <c16:uniqueId val="{00000006-5267-4CA8-B94C-A8C0ED784A5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t>Schools website </a:t>
            </a:r>
            <a:r>
              <a:rPr lang="en-US" b="1" baseline="0" dirty="0"/>
              <a:t> </a:t>
            </a:r>
          </a:p>
          <a:p>
            <a:pPr>
              <a:defRPr/>
            </a:pPr>
            <a:r>
              <a:rPr lang="en-US" b="1" baseline="0" dirty="0"/>
              <a:t>W</a:t>
            </a:r>
            <a:r>
              <a:rPr lang="en-US" b="1" dirty="0"/>
              <a:t>here they signpost parents to for school uniform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'[Ealing Council _School Uniform Survey November 23 Responses.xlsx]PIVOT 2'!$C$211</c:f>
              <c:strCache>
                <c:ptCount val="1"/>
                <c:pt idx="0">
                  <c:v>Percentage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'[Ealing Council _School Uniform Survey November 23 Responses.xlsx]PIVOT 2'!$A$212:$A$215</c:f>
              <c:strCache>
                <c:ptCount val="4"/>
                <c:pt idx="0">
                  <c:v>Local school uniform shop</c:v>
                </c:pt>
                <c:pt idx="1">
                  <c:v>Second hand uniform sales run by either school or PTA</c:v>
                </c:pt>
                <c:pt idx="2">
                  <c:v>Supermarkets stocking unbranded school uniform items</c:v>
                </c:pt>
                <c:pt idx="3">
                  <c:v>Social media platforms where second hand school uniforms may be advertised</c:v>
                </c:pt>
              </c:strCache>
            </c:strRef>
          </c:cat>
          <c:val>
            <c:numRef>
              <c:f>'[Ealing Council _School Uniform Survey November 23 Responses.xlsx]PIVOT 2'!$C$212:$C$215</c:f>
              <c:numCache>
                <c:formatCode>0%</c:formatCode>
                <c:ptCount val="4"/>
                <c:pt idx="0">
                  <c:v>0.88235294117647056</c:v>
                </c:pt>
                <c:pt idx="1">
                  <c:v>0.41176470588235292</c:v>
                </c:pt>
                <c:pt idx="2">
                  <c:v>0.58823529411764708</c:v>
                </c:pt>
                <c:pt idx="3">
                  <c:v>0</c:v>
                </c:pt>
              </c:numCache>
            </c:numRef>
          </c:val>
          <c:extLst>
            <c:ext xmlns:c16="http://schemas.microsoft.com/office/drawing/2014/chart" uri="{C3380CC4-5D6E-409C-BE32-E72D297353CC}">
              <c16:uniqueId val="{00000000-C21D-4146-883B-1126F9F49D60}"/>
            </c:ext>
          </c:extLst>
        </c:ser>
        <c:dLbls>
          <c:showLegendKey val="0"/>
          <c:showVal val="0"/>
          <c:showCatName val="0"/>
          <c:showSerName val="0"/>
          <c:showPercent val="0"/>
          <c:showBubbleSize val="0"/>
        </c:dLbls>
        <c:gapWidth val="219"/>
        <c:overlap val="-27"/>
        <c:axId val="729421168"/>
        <c:axId val="398327464"/>
      </c:barChart>
      <c:catAx>
        <c:axId val="729421168"/>
        <c:scaling>
          <c:orientation val="minMax"/>
        </c:scaling>
        <c:delete val="0"/>
        <c:axPos val="b"/>
        <c:numFmt formatCode="General" sourceLinked="1"/>
        <c:majorTickMark val="none"/>
        <c:minorTickMark val="none"/>
        <c:tickLblPos val="nextTo"/>
        <c:spPr>
          <a:noFill/>
          <a:ln w="25400"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98327464"/>
        <c:crosses val="autoZero"/>
        <c:auto val="1"/>
        <c:lblAlgn val="ctr"/>
        <c:lblOffset val="100"/>
        <c:noMultiLvlLbl val="0"/>
      </c:catAx>
      <c:valAx>
        <c:axId val="398327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9421168"/>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b="1" dirty="0"/>
              <a:t>School communication to parents on school uniform in advance of them starting school for first time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'[Ealing Council _School Uniform Survey November 23 Responses.xlsx]PIVOT 2'!$B$249</c:f>
              <c:strCache>
                <c:ptCount val="1"/>
                <c:pt idx="0">
                  <c:v>Number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B33-4A76-9326-F903D665E14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B33-4A76-9326-F903D665E14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B33-4A76-9326-F903D665E14D}"/>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'[Ealing Council _School Uniform Survey November 23 Responses.xlsx]PIVOT 2'!$A$250:$A$252</c:f>
              <c:strCache>
                <c:ptCount val="3"/>
                <c:pt idx="0">
                  <c:v>Yes, all admissions</c:v>
                </c:pt>
                <c:pt idx="1">
                  <c:v>Yes, only main round</c:v>
                </c:pt>
                <c:pt idx="2">
                  <c:v>Not sure</c:v>
                </c:pt>
              </c:strCache>
            </c:strRef>
          </c:cat>
          <c:val>
            <c:numRef>
              <c:f>'[Ealing Council _School Uniform Survey November 23 Responses.xlsx]PIVOT 2'!$B$250:$B$252</c:f>
              <c:numCache>
                <c:formatCode>General</c:formatCode>
                <c:ptCount val="3"/>
                <c:pt idx="0">
                  <c:v>14</c:v>
                </c:pt>
                <c:pt idx="1">
                  <c:v>1</c:v>
                </c:pt>
                <c:pt idx="2">
                  <c:v>2</c:v>
                </c:pt>
              </c:numCache>
            </c:numRef>
          </c:val>
          <c:extLst>
            <c:ext xmlns:c16="http://schemas.microsoft.com/office/drawing/2014/chart" uri="{C3380CC4-5D6E-409C-BE32-E72D297353CC}">
              <c16:uniqueId val="{00000006-EB33-4A76-9326-F903D665E14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chemeClr val="tx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824DEF-79AB-4030-9B26-79931AAB5A26}" type="datetimeFigureOut">
              <a:rPr lang="en-GB" smtClean="0"/>
              <a:t>01/03/2024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066497-6CC2-4C4B-AC74-9A8709195234}" type="slidenum">
              <a:rPr lang="en-GB" smtClean="0"/>
              <a:t>‹#›</a:t>
            </a:fld>
            <a:endParaRPr lang="en-GB" dirty="0"/>
          </a:p>
        </p:txBody>
      </p:sp>
    </p:spTree>
    <p:extLst>
      <p:ext uri="{BB962C8B-B14F-4D97-AF65-F5344CB8AC3E}">
        <p14:creationId xmlns:p14="http://schemas.microsoft.com/office/powerpoint/2010/main" val="3600239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7092F028-26C3-43A0-9E2B-7DC535575C6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5BC0685C-8F2F-4031-8F12-89F809F47FFE}" type="slidenum">
              <a:rPr lang="en-GB" altLang="en-US" smtClean="0"/>
              <a:pPr>
                <a:spcBef>
                  <a:spcPct val="0"/>
                </a:spcBef>
              </a:pPr>
              <a:t>1</a:t>
            </a:fld>
            <a:endParaRPr lang="en-GB" altLang="en-US" dirty="0"/>
          </a:p>
        </p:txBody>
      </p:sp>
      <p:sp>
        <p:nvSpPr>
          <p:cNvPr id="4099" name="Rectangle 2">
            <a:extLst>
              <a:ext uri="{FF2B5EF4-FFF2-40B4-BE49-F238E27FC236}">
                <a16:creationId xmlns:a16="http://schemas.microsoft.com/office/drawing/2014/main" id="{B4966E6D-D9B7-43B3-BFF9-9AD6AC60F2EC}"/>
              </a:ext>
            </a:extLst>
          </p:cNvPr>
          <p:cNvSpPr>
            <a:spLocks noGrp="1" noRot="1" noChangeAspect="1" noChangeArrowheads="1" noTextEdit="1"/>
          </p:cNvSpPr>
          <p:nvPr>
            <p:ph type="sldImg"/>
          </p:nvPr>
        </p:nvSpPr>
        <p:spPr>
          <a:xfrm>
            <a:off x="381000" y="685800"/>
            <a:ext cx="6096000" cy="3430588"/>
          </a:xfrm>
          <a:ln/>
        </p:spPr>
      </p:sp>
      <p:sp>
        <p:nvSpPr>
          <p:cNvPr id="2" name="Rectangle 3">
            <a:extLst>
              <a:ext uri="{FF2B5EF4-FFF2-40B4-BE49-F238E27FC236}">
                <a16:creationId xmlns:a16="http://schemas.microsoft.com/office/drawing/2014/main" id="{3F8B0C0F-07AB-4901-9C36-01B308277109}"/>
              </a:ext>
            </a:extLst>
          </p:cNvPr>
          <p:cNvSpPr>
            <a:spLocks noGrp="1" noChangeArrowheads="1"/>
          </p:cNvSpPr>
          <p:nvPr>
            <p:ph type="body" idx="1"/>
          </p:nvPr>
        </p:nvSpPr>
        <p:spPr/>
        <p:txBody>
          <a:bodyPr/>
          <a:lstStyle/>
          <a:p>
            <a:pPr eaLnBrk="1" hangingPunct="1">
              <a:defRPr/>
            </a:pPr>
            <a:endParaRPr lang="en-US" sz="1000" dirty="0">
              <a:ea typeface="ＭＳ Ｐゴシック"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10</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3215015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11</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396699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12</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4219953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13</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316425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14</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1706218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15</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245450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16</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84016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2</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4603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3</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1109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4</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322373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5</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693146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6</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95145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7</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196128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8</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2166101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54DA128-DB88-4296-A185-9022471AAF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34D9C1-7417-444B-A833-BF2EDCA700CF}" type="slidenum">
              <a:rPr lang="en-GB" altLang="en-US" smtClean="0"/>
              <a:pPr>
                <a:spcBef>
                  <a:spcPct val="0"/>
                </a:spcBef>
              </a:pPr>
              <a:t>9</a:t>
            </a:fld>
            <a:endParaRPr lang="en-GB" altLang="en-US" dirty="0"/>
          </a:p>
        </p:txBody>
      </p:sp>
      <p:sp>
        <p:nvSpPr>
          <p:cNvPr id="12291" name="Rectangle 2">
            <a:extLst>
              <a:ext uri="{FF2B5EF4-FFF2-40B4-BE49-F238E27FC236}">
                <a16:creationId xmlns:a16="http://schemas.microsoft.com/office/drawing/2014/main" id="{B3C6AFED-F35A-4BCE-80FC-1DDB4388EE4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E3C02550-7820-40AE-80D1-9221A5B31108}"/>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cs typeface="+mn-cs"/>
            </a:endParaRPr>
          </a:p>
        </p:txBody>
      </p:sp>
    </p:spTree>
    <p:extLst>
      <p:ext uri="{BB962C8B-B14F-4D97-AF65-F5344CB8AC3E}">
        <p14:creationId xmlns:p14="http://schemas.microsoft.com/office/powerpoint/2010/main" val="403082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330E-7083-E5F9-FD50-EAE29A2926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95CF0C-842F-42C4-CAC5-6B2C73EEC0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14F656-65A3-9AF9-1211-25E0ABB49F5C}"/>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DB071A4C-5ECF-670E-1665-FBB29EF3A3C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C7B7204-D6DC-040A-9584-7B5B057711B2}"/>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29233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CC1B-FC4C-EF7C-F24A-4B7EBF743F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671F06-E7FD-F3AE-85D3-720E63375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11CCE9-9213-25F0-2312-0DBC188DDFD1}"/>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DA4213E7-68AD-CD60-3FCE-6A369EDA972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B18C408-310B-7743-E425-C7FD2CB70186}"/>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180765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086154-2B7C-E823-BC5C-520A942C91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159FD8-9303-4A88-AAD1-A57581193C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8D746E-2D70-C1C8-AA3C-5E7E044A2516}"/>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789E1950-605B-8777-2449-7A6441464E1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DC1552C-68A7-C843-CDA5-A72F193C90B0}"/>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296838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DBD1-9BEE-29D0-DEC7-78989EB462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17EE21-7F6B-50B6-7733-4D2721F59E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6AACF8-C5BE-BC3F-A282-EC250346E26B}"/>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5F50D79C-FC74-5F6D-BAC3-11B6E7860FB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E8F0BA4-5B9B-FF35-15D6-69C4534157F3}"/>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263148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8D94-4F67-A56F-7D59-A27C4F4D7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51080E-517A-3509-4D76-268FBA03B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B9EBED-588B-FBFC-C5FA-72BD2AC327EB}"/>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BF3DF753-7A99-BFFF-9260-BFC13A69969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BC9DAE-FDB7-4D18-8FA8-FB9B83DEBBEA}"/>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178658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10386-536F-BB58-1763-9F98453032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2A3FBE-E733-1539-0737-F7D60694CE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A8BC16-49E0-FB09-270F-C5A97A090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88ABA-4AAF-C7B6-DA7A-DDDFA9B6F419}"/>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6" name="Footer Placeholder 5">
            <a:extLst>
              <a:ext uri="{FF2B5EF4-FFF2-40B4-BE49-F238E27FC236}">
                <a16:creationId xmlns:a16="http://schemas.microsoft.com/office/drawing/2014/main" id="{21ED585B-2B9D-87F9-4D01-7A14B69838E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BFC1311-FF70-BEE0-0FC9-3D0995844E04}"/>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268948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D924-1A1A-D0D9-B62B-B6C384DA14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F4FA49-C5EF-BB84-9B33-A81233958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7135BD-529F-4442-F01C-B57F49CBA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4A9F05-D858-E26E-F794-03FF18439D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4B7C39-001C-F7D0-5479-1FF94EBB9D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29DEBF-56DA-35FC-15EB-E37F2323CF35}"/>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8" name="Footer Placeholder 7">
            <a:extLst>
              <a:ext uri="{FF2B5EF4-FFF2-40B4-BE49-F238E27FC236}">
                <a16:creationId xmlns:a16="http://schemas.microsoft.com/office/drawing/2014/main" id="{A0003490-2C65-9124-7AA8-C9545FD65943}"/>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D333473-4E9C-D8B1-4710-29FF41A7CA62}"/>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351679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087E-2378-EBC6-04E0-1256D657E2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9FE8F0-BBBA-C798-365D-6F05DB441275}"/>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4" name="Footer Placeholder 3">
            <a:extLst>
              <a:ext uri="{FF2B5EF4-FFF2-40B4-BE49-F238E27FC236}">
                <a16:creationId xmlns:a16="http://schemas.microsoft.com/office/drawing/2014/main" id="{B3410A01-EA3F-01DA-DFDC-0C1E8F50952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236A74D-A010-EB12-8751-0F8CB8E93414}"/>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334478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C6F3DA-2042-2583-6041-F0260EDEF0D1}"/>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3" name="Footer Placeholder 2">
            <a:extLst>
              <a:ext uri="{FF2B5EF4-FFF2-40B4-BE49-F238E27FC236}">
                <a16:creationId xmlns:a16="http://schemas.microsoft.com/office/drawing/2014/main" id="{A086B55E-037E-F7E2-24E8-9A550BF7286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7F7F7FF-71AC-EDB6-75FC-15F348C5F583}"/>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15479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AB51-BDAD-DF59-A8C3-FC8AFEBCF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1837C4-564A-8DA6-0930-6518961CE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9EF008-88C3-FDB1-4B32-17782DA6B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2B69B9-B16A-4248-CC5C-C1BA970F48B0}"/>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6" name="Footer Placeholder 5">
            <a:extLst>
              <a:ext uri="{FF2B5EF4-FFF2-40B4-BE49-F238E27FC236}">
                <a16:creationId xmlns:a16="http://schemas.microsoft.com/office/drawing/2014/main" id="{8F71C0D9-7AB1-B1FE-2ACB-33B85FDF36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7DA5D7D-3D8C-F269-CB12-DEF3E902D707}"/>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322093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0EFE0-5E0D-8F36-DB88-FA577E6D66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3984C4-9E17-33F2-7DDB-74E087C880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056A0FE-BDB8-2D6B-4FF5-3906F8C84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A8F9F-A955-B14D-A2FD-BEA272BECD20}"/>
              </a:ext>
            </a:extLst>
          </p:cNvPr>
          <p:cNvSpPr>
            <a:spLocks noGrp="1"/>
          </p:cNvSpPr>
          <p:nvPr>
            <p:ph type="dt" sz="half" idx="10"/>
          </p:nvPr>
        </p:nvSpPr>
        <p:spPr/>
        <p:txBody>
          <a:bodyPr/>
          <a:lstStyle/>
          <a:p>
            <a:fld id="{1F3BE854-D582-4EC0-99A3-18B1D097C753}" type="datetimeFigureOut">
              <a:rPr lang="en-GB" smtClean="0"/>
              <a:t>01/03/2024</a:t>
            </a:fld>
            <a:endParaRPr lang="en-GB" dirty="0"/>
          </a:p>
        </p:txBody>
      </p:sp>
      <p:sp>
        <p:nvSpPr>
          <p:cNvPr id="6" name="Footer Placeholder 5">
            <a:extLst>
              <a:ext uri="{FF2B5EF4-FFF2-40B4-BE49-F238E27FC236}">
                <a16:creationId xmlns:a16="http://schemas.microsoft.com/office/drawing/2014/main" id="{50732055-D501-AAC4-CD6A-572A4E38E17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E00A6F8-9FD3-D01C-19A3-F28BB1671D17}"/>
              </a:ext>
            </a:extLst>
          </p:cNvPr>
          <p:cNvSpPr>
            <a:spLocks noGrp="1"/>
          </p:cNvSpPr>
          <p:nvPr>
            <p:ph type="sldNum" sz="quarter" idx="12"/>
          </p:nvPr>
        </p:nvSpPr>
        <p:spPr/>
        <p:txBody>
          <a:bodyPr/>
          <a:lstStyle/>
          <a:p>
            <a:fld id="{135FC52A-4128-42FF-A8D4-41A38DF169C0}" type="slidenum">
              <a:rPr lang="en-GB" smtClean="0"/>
              <a:t>‹#›</a:t>
            </a:fld>
            <a:endParaRPr lang="en-GB" dirty="0"/>
          </a:p>
        </p:txBody>
      </p:sp>
    </p:spTree>
    <p:extLst>
      <p:ext uri="{BB962C8B-B14F-4D97-AF65-F5344CB8AC3E}">
        <p14:creationId xmlns:p14="http://schemas.microsoft.com/office/powerpoint/2010/main" val="414012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402B64-B11A-A3A0-CF58-478F63F9F9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97D43E-E4B9-0089-D09D-929F34596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7A5D90-2190-E244-9273-DDF597DEBE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BE854-D582-4EC0-99A3-18B1D097C753}" type="datetimeFigureOut">
              <a:rPr lang="en-GB" smtClean="0"/>
              <a:t>01/03/2024</a:t>
            </a:fld>
            <a:endParaRPr lang="en-GB" dirty="0"/>
          </a:p>
        </p:txBody>
      </p:sp>
      <p:sp>
        <p:nvSpPr>
          <p:cNvPr id="5" name="Footer Placeholder 4">
            <a:extLst>
              <a:ext uri="{FF2B5EF4-FFF2-40B4-BE49-F238E27FC236}">
                <a16:creationId xmlns:a16="http://schemas.microsoft.com/office/drawing/2014/main" id="{5D196A09-CF21-B565-A812-5C66CEF81E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8E57CE3-B377-BAEE-645D-F3A48A7700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C52A-4128-42FF-A8D4-41A38DF169C0}" type="slidenum">
              <a:rPr lang="en-GB" smtClean="0"/>
              <a:t>‹#›</a:t>
            </a:fld>
            <a:endParaRPr lang="en-GB" dirty="0"/>
          </a:p>
        </p:txBody>
      </p:sp>
    </p:spTree>
    <p:extLst>
      <p:ext uri="{BB962C8B-B14F-4D97-AF65-F5344CB8AC3E}">
        <p14:creationId xmlns:p14="http://schemas.microsoft.com/office/powerpoint/2010/main" val="3083998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school-unifor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620516E3-A898-469B-9811-99BD43B9B882}"/>
              </a:ext>
            </a:extLst>
          </p:cNvPr>
          <p:cNvSpPr>
            <a:spLocks noChangeArrowheads="1"/>
          </p:cNvSpPr>
          <p:nvPr/>
        </p:nvSpPr>
        <p:spPr bwMode="auto">
          <a:xfrm>
            <a:off x="1249766" y="0"/>
            <a:ext cx="9692468" cy="5322004"/>
          </a:xfrm>
          <a:prstGeom prst="rect">
            <a:avLst/>
          </a:prstGeom>
          <a:solidFill>
            <a:srgbClr val="C5E0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eaLnBrk="1" hangingPunct="1"/>
            <a:endParaRPr lang="en-US" altLang="en-US" sz="2176" b="0" dirty="0">
              <a:solidFill>
                <a:srgbClr val="000000"/>
              </a:solidFill>
            </a:endParaRPr>
          </a:p>
        </p:txBody>
      </p:sp>
      <p:sp>
        <p:nvSpPr>
          <p:cNvPr id="3075" name="Text Box 14">
            <a:extLst>
              <a:ext uri="{FF2B5EF4-FFF2-40B4-BE49-F238E27FC236}">
                <a16:creationId xmlns:a16="http://schemas.microsoft.com/office/drawing/2014/main" id="{4191646E-4BCE-41E5-A890-13696F1A21CC}"/>
              </a:ext>
            </a:extLst>
          </p:cNvPr>
          <p:cNvSpPr txBox="1">
            <a:spLocks noChangeArrowheads="1"/>
          </p:cNvSpPr>
          <p:nvPr/>
        </p:nvSpPr>
        <p:spPr bwMode="auto">
          <a:xfrm>
            <a:off x="2078945" y="4530254"/>
            <a:ext cx="2694831"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eaLnBrk="1" hangingPunct="1"/>
            <a:endParaRPr lang="en-US" altLang="en-US" sz="1632" dirty="0"/>
          </a:p>
        </p:txBody>
      </p:sp>
      <p:sp>
        <p:nvSpPr>
          <p:cNvPr id="3076" name="Text Box 15">
            <a:extLst>
              <a:ext uri="{FF2B5EF4-FFF2-40B4-BE49-F238E27FC236}">
                <a16:creationId xmlns:a16="http://schemas.microsoft.com/office/drawing/2014/main" id="{05496BF4-AA34-43FE-8AE9-D73D8234EE50}"/>
              </a:ext>
            </a:extLst>
          </p:cNvPr>
          <p:cNvSpPr txBox="1">
            <a:spLocks noChangeArrowheads="1"/>
          </p:cNvSpPr>
          <p:nvPr/>
        </p:nvSpPr>
        <p:spPr bwMode="auto">
          <a:xfrm>
            <a:off x="2202746" y="4461155"/>
            <a:ext cx="360750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eaLnBrk="1" hangingPunct="1"/>
            <a:endParaRPr lang="en-US" altLang="en-US" sz="1632" dirty="0">
              <a:solidFill>
                <a:srgbClr val="FF0000"/>
              </a:solidFill>
            </a:endParaRPr>
          </a:p>
        </p:txBody>
      </p:sp>
      <p:sp>
        <p:nvSpPr>
          <p:cNvPr id="3077" name="TextBox 1">
            <a:extLst>
              <a:ext uri="{FF2B5EF4-FFF2-40B4-BE49-F238E27FC236}">
                <a16:creationId xmlns:a16="http://schemas.microsoft.com/office/drawing/2014/main" id="{8BD27F5B-FBD9-4703-B6B1-60D9371E29D3}"/>
              </a:ext>
            </a:extLst>
          </p:cNvPr>
          <p:cNvSpPr txBox="1">
            <a:spLocks noChangeArrowheads="1"/>
          </p:cNvSpPr>
          <p:nvPr/>
        </p:nvSpPr>
        <p:spPr bwMode="auto">
          <a:xfrm>
            <a:off x="2078945" y="1209220"/>
            <a:ext cx="8241405" cy="2969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eaLnBrk="1" hangingPunct="1"/>
            <a:r>
              <a:rPr lang="en-US" altLang="en-US" sz="3000" dirty="0">
                <a:solidFill>
                  <a:schemeClr val="tx1"/>
                </a:solidFill>
                <a:latin typeface="Verdana" panose="020B0604030504040204" pitchFamily="34" charset="0"/>
              </a:rPr>
              <a:t>Ealing Council School Uniform Survey	</a:t>
            </a:r>
          </a:p>
          <a:p>
            <a:pPr eaLnBrk="1" hangingPunct="1"/>
            <a:endParaRPr lang="en-US" altLang="en-US" sz="2539" dirty="0">
              <a:solidFill>
                <a:schemeClr val="tx1"/>
              </a:solidFill>
              <a:latin typeface="Verdana" panose="020B0604030504040204" pitchFamily="34" charset="0"/>
            </a:endParaRPr>
          </a:p>
          <a:p>
            <a:pPr eaLnBrk="1" hangingPunct="1"/>
            <a:endParaRPr lang="en-US" altLang="en-US" sz="2539" dirty="0">
              <a:solidFill>
                <a:schemeClr val="tx1"/>
              </a:solidFill>
              <a:latin typeface="Verdana" panose="020B0604030504040204" pitchFamily="34" charset="0"/>
            </a:endParaRPr>
          </a:p>
          <a:p>
            <a:pPr eaLnBrk="1" hangingPunct="1"/>
            <a:endParaRPr lang="en-US" altLang="en-US" sz="2539" dirty="0">
              <a:solidFill>
                <a:schemeClr val="tx1"/>
              </a:solidFill>
              <a:latin typeface="Verdana" panose="020B0604030504040204" pitchFamily="34" charset="0"/>
            </a:endParaRPr>
          </a:p>
          <a:p>
            <a:pPr eaLnBrk="1" hangingPunct="1"/>
            <a:r>
              <a:rPr lang="en-US" altLang="en-US" sz="2539" dirty="0">
                <a:solidFill>
                  <a:schemeClr val="tx1"/>
                </a:solidFill>
                <a:latin typeface="Verdana" panose="020B0604030504040204" pitchFamily="34" charset="0"/>
              </a:rPr>
              <a:t>February 2024</a:t>
            </a:r>
          </a:p>
          <a:p>
            <a:pPr eaLnBrk="1" hangingPunct="1"/>
            <a:endParaRPr lang="en-US" altLang="en-US" sz="2539" dirty="0">
              <a:solidFill>
                <a:schemeClr val="tx1"/>
              </a:solidFill>
              <a:latin typeface="Verdana" panose="020B0604030504040204" pitchFamily="34" charset="0"/>
            </a:endParaRPr>
          </a:p>
        </p:txBody>
      </p:sp>
      <p:sp>
        <p:nvSpPr>
          <p:cNvPr id="3078" name="Rectangle 1">
            <a:extLst>
              <a:ext uri="{FF2B5EF4-FFF2-40B4-BE49-F238E27FC236}">
                <a16:creationId xmlns:a16="http://schemas.microsoft.com/office/drawing/2014/main" id="{4F539D0A-DAF6-4A27-952F-EC25F7A35D88}"/>
              </a:ext>
            </a:extLst>
          </p:cNvPr>
          <p:cNvSpPr>
            <a:spLocks noChangeArrowheads="1"/>
          </p:cNvSpPr>
          <p:nvPr/>
        </p:nvSpPr>
        <p:spPr bwMode="auto">
          <a:xfrm>
            <a:off x="1249766" y="5322004"/>
            <a:ext cx="9692468" cy="228887"/>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eaLnBrk="1" hangingPunct="1"/>
            <a:endParaRPr lang="en-US" altLang="en-US" sz="2176" b="0" dirty="0">
              <a:solidFill>
                <a:srgbClr val="000000"/>
              </a:solidFill>
            </a:endParaRPr>
          </a:p>
        </p:txBody>
      </p:sp>
      <p:pic>
        <p:nvPicPr>
          <p:cNvPr id="3079" name="Picture 1">
            <a:extLst>
              <a:ext uri="{FF2B5EF4-FFF2-40B4-BE49-F238E27FC236}">
                <a16:creationId xmlns:a16="http://schemas.microsoft.com/office/drawing/2014/main" id="{506A0C67-2B9A-4CF6-ADEA-7583A59570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55719" y="5715001"/>
            <a:ext cx="1397800" cy="81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2">
            <a:extLst>
              <a:ext uri="{FF2B5EF4-FFF2-40B4-BE49-F238E27FC236}">
                <a16:creationId xmlns:a16="http://schemas.microsoft.com/office/drawing/2014/main" id="{88F7CF82-3405-46D4-92B1-7AC82DDA5811}"/>
              </a:ext>
            </a:extLst>
          </p:cNvPr>
          <p:cNvSpPr txBox="1">
            <a:spLocks noChangeArrowheads="1"/>
          </p:cNvSpPr>
          <p:nvPr/>
        </p:nvSpPr>
        <p:spPr bwMode="auto">
          <a:xfrm>
            <a:off x="7010832" y="5257224"/>
            <a:ext cx="3427561"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bg1"/>
                </a:solidFill>
                <a:latin typeface="Arial" panose="020B0604020202020204" pitchFamily="34" charset="0"/>
                <a:ea typeface="MS PGothic" panose="020B0600070205080204" pitchFamily="34" charset="-128"/>
              </a:defRPr>
            </a:lvl1pPr>
            <a:lvl2pPr marL="742950" indent="-285750">
              <a:defRPr sz="2400" b="1">
                <a:solidFill>
                  <a:schemeClr val="bg1"/>
                </a:solidFill>
                <a:latin typeface="Arial" panose="020B0604020202020204" pitchFamily="34" charset="0"/>
                <a:ea typeface="MS PGothic" panose="020B0600070205080204" pitchFamily="34" charset="-128"/>
              </a:defRPr>
            </a:lvl2pPr>
            <a:lvl3pPr marL="1143000" indent="-228600">
              <a:defRPr sz="2400" b="1">
                <a:solidFill>
                  <a:schemeClr val="bg1"/>
                </a:solidFill>
                <a:latin typeface="Arial" panose="020B0604020202020204" pitchFamily="34" charset="0"/>
                <a:ea typeface="MS PGothic" panose="020B0600070205080204" pitchFamily="34" charset="-128"/>
              </a:defRPr>
            </a:lvl3pPr>
            <a:lvl4pPr marL="1600200" indent="-228600">
              <a:defRPr sz="2400" b="1">
                <a:solidFill>
                  <a:schemeClr val="bg1"/>
                </a:solidFill>
                <a:latin typeface="Arial" panose="020B0604020202020204" pitchFamily="34" charset="0"/>
                <a:ea typeface="MS PGothic" panose="020B0600070205080204" pitchFamily="34" charset="-128"/>
              </a:defRPr>
            </a:lvl4pPr>
            <a:lvl5pPr marL="2057400" indent="-228600">
              <a:defRPr sz="2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MS PGothic" panose="020B0600070205080204" pitchFamily="34" charset="-128"/>
              </a:defRPr>
            </a:lvl9pPr>
          </a:lstStyle>
          <a:p>
            <a:pPr algn="r" eaLnBrk="1" hangingPunct="1"/>
            <a:r>
              <a:rPr lang="en-US" altLang="en-US" sz="1632" b="0" dirty="0">
                <a:solidFill>
                  <a:schemeClr val="tx1"/>
                </a:solidFill>
              </a:rPr>
              <a:t>EALING COUNCIL</a:t>
            </a:r>
          </a:p>
        </p:txBody>
      </p:sp>
      <p:pic>
        <p:nvPicPr>
          <p:cNvPr id="3081" name="Picture 1">
            <a:extLst>
              <a:ext uri="{FF2B5EF4-FFF2-40B4-BE49-F238E27FC236}">
                <a16:creationId xmlns:a16="http://schemas.microsoft.com/office/drawing/2014/main" id="{74A7C588-9CCA-41BC-8BE2-AF6892528E0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12167" y="5883428"/>
            <a:ext cx="5042732" cy="64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87577" y="93900"/>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Pre-loved / second hand uniforms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87577" y="812674"/>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10</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98675" y="899643"/>
            <a:ext cx="11670272" cy="1477328"/>
          </a:xfrm>
          <a:prstGeom prst="rect">
            <a:avLst/>
          </a:prstGeom>
          <a:noFill/>
        </p:spPr>
        <p:txBody>
          <a:bodyPr wrap="square" rtlCol="0">
            <a:spAutoFit/>
          </a:bodyPr>
          <a:lstStyle/>
          <a:p>
            <a:r>
              <a:rPr lang="en-GB" dirty="0"/>
              <a:t>Schools were asked </a:t>
            </a:r>
            <a:r>
              <a:rPr lang="en-GB" b="1" dirty="0"/>
              <a:t>‘Tell us more about how you offer pre-loved / second hand uniforms? (select all that apply). </a:t>
            </a:r>
            <a:r>
              <a:rPr lang="en-GB" dirty="0"/>
              <a:t>Schools could provide  multiple answers to this question. </a:t>
            </a:r>
          </a:p>
          <a:p>
            <a:endParaRPr lang="en-GB" b="1" dirty="0"/>
          </a:p>
          <a:p>
            <a:pPr marL="285750" indent="-285750">
              <a:buFont typeface="Arial" panose="020B0604020202020204" pitchFamily="34" charset="0"/>
              <a:buChar char="•"/>
            </a:pPr>
            <a:r>
              <a:rPr lang="en-GB" sz="1800" dirty="0"/>
              <a:t>Majority of schools, 73% offer pre-loved / second hand uniform to parents for FREE. </a:t>
            </a:r>
          </a:p>
          <a:p>
            <a:pPr marL="285750" indent="-285750">
              <a:buFont typeface="Arial" panose="020B0604020202020204" pitchFamily="34" charset="0"/>
              <a:buChar char="•"/>
            </a:pPr>
            <a:r>
              <a:rPr lang="en-GB" dirty="0"/>
              <a:t>From the schools that responded 26% also provide pre-loved / second hand uniforms via the school or PTA for a fee.</a:t>
            </a:r>
          </a:p>
        </p:txBody>
      </p:sp>
      <p:graphicFrame>
        <p:nvGraphicFramePr>
          <p:cNvPr id="3" name="Chart 2">
            <a:extLst>
              <a:ext uri="{FF2B5EF4-FFF2-40B4-BE49-F238E27FC236}">
                <a16:creationId xmlns:a16="http://schemas.microsoft.com/office/drawing/2014/main" id="{B19D932E-5F0E-FEC6-26A8-947A7857A45A}"/>
              </a:ext>
            </a:extLst>
          </p:cNvPr>
          <p:cNvGraphicFramePr>
            <a:graphicFrameLocks/>
          </p:cNvGraphicFramePr>
          <p:nvPr>
            <p:extLst>
              <p:ext uri="{D42A27DB-BD31-4B8C-83A1-F6EECF244321}">
                <p14:modId xmlns:p14="http://schemas.microsoft.com/office/powerpoint/2010/main" val="1401281521"/>
              </p:ext>
            </p:extLst>
          </p:nvPr>
        </p:nvGraphicFramePr>
        <p:xfrm>
          <a:off x="7708910" y="2600227"/>
          <a:ext cx="4222654" cy="377043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94D7747D-BCBA-5AB5-AC77-7D8D8362560C}"/>
              </a:ext>
            </a:extLst>
          </p:cNvPr>
          <p:cNvSpPr txBox="1"/>
          <p:nvPr/>
        </p:nvSpPr>
        <p:spPr>
          <a:xfrm>
            <a:off x="301411" y="2554793"/>
            <a:ext cx="7194395" cy="3693319"/>
          </a:xfrm>
          <a:prstGeom prst="rect">
            <a:avLst/>
          </a:prstGeom>
          <a:noFill/>
        </p:spPr>
        <p:txBody>
          <a:bodyPr wrap="square" rtlCol="0">
            <a:spAutoFit/>
          </a:bodyPr>
          <a:lstStyle/>
          <a:p>
            <a:r>
              <a:rPr lang="en-GB" dirty="0"/>
              <a:t>Schools were also asked </a:t>
            </a:r>
            <a:r>
              <a:rPr lang="en-GB" b="1" dirty="0"/>
              <a:t>‘What do you consider the barriers to providing pre-loved second-hand uniforms, and what would support you in being able to do this? </a:t>
            </a:r>
          </a:p>
          <a:p>
            <a:endParaRPr lang="en-GB" b="1" dirty="0"/>
          </a:p>
          <a:p>
            <a:r>
              <a:rPr lang="en-GB" b="1" dirty="0"/>
              <a:t>Variety of responses including the following: </a:t>
            </a:r>
          </a:p>
          <a:p>
            <a:pPr marL="285750" indent="-285750">
              <a:buFont typeface="Arial" panose="020B0604020202020204" pitchFamily="34" charset="0"/>
              <a:buChar char="•"/>
            </a:pPr>
            <a:r>
              <a:rPr lang="en-GB" dirty="0"/>
              <a:t>Donations of all sizes - we have more smaller sizes</a:t>
            </a:r>
          </a:p>
          <a:p>
            <a:pPr marL="285750" indent="-285750">
              <a:buFont typeface="Arial" panose="020B0604020202020204" pitchFamily="34" charset="0"/>
              <a:buChar char="•"/>
            </a:pPr>
            <a:r>
              <a:rPr lang="en-GB" dirty="0"/>
              <a:t>There is no barrier. We ask parents to donate uniform when too small or if they are leaving and pass it on to families who need it.</a:t>
            </a:r>
          </a:p>
          <a:p>
            <a:pPr marL="285750" indent="-285750">
              <a:buFont typeface="Arial" panose="020B0604020202020204" pitchFamily="34" charset="0"/>
              <a:buChar char="•"/>
            </a:pPr>
            <a:r>
              <a:rPr lang="en-GB" dirty="0"/>
              <a:t>Washing and storing the second-hand uniforms.</a:t>
            </a:r>
          </a:p>
          <a:p>
            <a:pPr marL="285750" indent="-285750">
              <a:buFont typeface="Arial" panose="020B0604020202020204" pitchFamily="34" charset="0"/>
              <a:buChar char="•"/>
            </a:pPr>
            <a:r>
              <a:rPr lang="en-GB" dirty="0"/>
              <a:t>Getting decent uniform back in a range of sizes</a:t>
            </a:r>
          </a:p>
          <a:p>
            <a:endParaRPr lang="en-GB" b="1" dirty="0"/>
          </a:p>
          <a:p>
            <a:r>
              <a:rPr lang="en-GB" b="1" dirty="0"/>
              <a:t>To see the full response to how schools have reduced uniform costs, refer to appendix 3. </a:t>
            </a:r>
          </a:p>
        </p:txBody>
      </p:sp>
    </p:spTree>
    <p:extLst>
      <p:ext uri="{BB962C8B-B14F-4D97-AF65-F5344CB8AC3E}">
        <p14:creationId xmlns:p14="http://schemas.microsoft.com/office/powerpoint/2010/main" val="336129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49766" y="172889"/>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Communication and engagement with parents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863832"/>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11</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54924" y="1024581"/>
            <a:ext cx="5841076" cy="2308324"/>
          </a:xfrm>
          <a:prstGeom prst="rect">
            <a:avLst/>
          </a:prstGeom>
          <a:noFill/>
        </p:spPr>
        <p:txBody>
          <a:bodyPr wrap="square" rtlCol="0">
            <a:spAutoFit/>
          </a:bodyPr>
          <a:lstStyle/>
          <a:p>
            <a:r>
              <a:rPr lang="en-GB" sz="1600" dirty="0"/>
              <a:t>Schools were asked </a:t>
            </a:r>
            <a:r>
              <a:rPr lang="en-GB" sz="1600" b="1" dirty="0"/>
              <a:t>‘Does the information on your website signpost parents to any of the following. Select all that apply’. </a:t>
            </a:r>
            <a:endParaRPr lang="en-GB" sz="1600" dirty="0"/>
          </a:p>
          <a:p>
            <a:endParaRPr lang="en-GB" sz="1600" b="1" dirty="0"/>
          </a:p>
          <a:p>
            <a:pPr marL="342900" indent="-342900">
              <a:buFont typeface="Arial" panose="020B0604020202020204" pitchFamily="34" charset="0"/>
              <a:buChar char="•"/>
            </a:pPr>
            <a:r>
              <a:rPr lang="en-GB" sz="1600" dirty="0"/>
              <a:t>88% of schools signpost to local school uniform shop.</a:t>
            </a:r>
          </a:p>
          <a:p>
            <a:pPr marL="342900" indent="-342900">
              <a:buFont typeface="Arial" panose="020B0604020202020204" pitchFamily="34" charset="0"/>
              <a:buChar char="•"/>
            </a:pPr>
            <a:r>
              <a:rPr lang="en-GB" sz="1600" dirty="0"/>
              <a:t>59% of schools signpost to supermarkets.</a:t>
            </a:r>
          </a:p>
          <a:p>
            <a:pPr marL="342900" indent="-342900">
              <a:buFont typeface="Arial" panose="020B0604020202020204" pitchFamily="34" charset="0"/>
              <a:buChar char="•"/>
            </a:pPr>
            <a:r>
              <a:rPr lang="en-GB" sz="1600" dirty="0"/>
              <a:t>41% of schools signpost to second hand uniform sales. </a:t>
            </a:r>
          </a:p>
          <a:p>
            <a:endParaRPr lang="en-GB" sz="1600" dirty="0"/>
          </a:p>
          <a:p>
            <a:r>
              <a:rPr lang="en-GB" sz="1600" dirty="0"/>
              <a:t>None of the respondents,  signpost to social media platforms which advertise second hand school uniform. </a:t>
            </a:r>
          </a:p>
        </p:txBody>
      </p:sp>
      <p:graphicFrame>
        <p:nvGraphicFramePr>
          <p:cNvPr id="5" name="Chart 4">
            <a:extLst>
              <a:ext uri="{FF2B5EF4-FFF2-40B4-BE49-F238E27FC236}">
                <a16:creationId xmlns:a16="http://schemas.microsoft.com/office/drawing/2014/main" id="{62942DD1-916F-A014-CA3C-DB2ECD511B81}"/>
              </a:ext>
            </a:extLst>
          </p:cNvPr>
          <p:cNvGraphicFramePr>
            <a:graphicFrameLocks/>
          </p:cNvGraphicFramePr>
          <p:nvPr>
            <p:extLst>
              <p:ext uri="{D42A27DB-BD31-4B8C-83A1-F6EECF244321}">
                <p14:modId xmlns:p14="http://schemas.microsoft.com/office/powerpoint/2010/main" val="510437541"/>
              </p:ext>
            </p:extLst>
          </p:nvPr>
        </p:nvGraphicFramePr>
        <p:xfrm>
          <a:off x="324196" y="3429000"/>
          <a:ext cx="4948843" cy="305908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7DDEA33-E008-3211-26DF-E3B0E2389BF3}"/>
              </a:ext>
            </a:extLst>
          </p:cNvPr>
          <p:cNvSpPr txBox="1"/>
          <p:nvPr/>
        </p:nvSpPr>
        <p:spPr>
          <a:xfrm>
            <a:off x="6378633" y="1024581"/>
            <a:ext cx="5608320" cy="2585323"/>
          </a:xfrm>
          <a:prstGeom prst="rect">
            <a:avLst/>
          </a:prstGeom>
          <a:noFill/>
        </p:spPr>
        <p:txBody>
          <a:bodyPr wrap="square" rtlCol="0">
            <a:spAutoFit/>
          </a:bodyPr>
          <a:lstStyle/>
          <a:p>
            <a:r>
              <a:rPr lang="en-GB" sz="1600" dirty="0"/>
              <a:t>Schools were asked </a:t>
            </a:r>
            <a:r>
              <a:rPr lang="en-GB" sz="1600" b="1" dirty="0"/>
              <a:t>‘</a:t>
            </a:r>
            <a:r>
              <a:rPr lang="en-GB" sz="1600" b="1" i="0" dirty="0">
                <a:solidFill>
                  <a:srgbClr val="212121"/>
                </a:solidFill>
                <a:effectLst/>
              </a:rPr>
              <a:t>Do you produce a specific communication targeted at families in advance of them starting school for the first time (including in year admissions) about the school uniform policy, which items need to be branded and where it can be purchased?</a:t>
            </a:r>
          </a:p>
          <a:p>
            <a:endParaRPr lang="en-GB" sz="1600" b="1" dirty="0">
              <a:solidFill>
                <a:srgbClr val="212121"/>
              </a:solidFill>
            </a:endParaRPr>
          </a:p>
          <a:p>
            <a:pPr marL="285750" indent="-285750">
              <a:buFont typeface="Arial" panose="020B0604020202020204" pitchFamily="34" charset="0"/>
              <a:buChar char="•"/>
            </a:pPr>
            <a:r>
              <a:rPr lang="en-GB" sz="1600" dirty="0">
                <a:solidFill>
                  <a:srgbClr val="212121"/>
                </a:solidFill>
              </a:rPr>
              <a:t>82% provide communications to all admissions</a:t>
            </a:r>
          </a:p>
          <a:p>
            <a:pPr marL="285750" indent="-285750">
              <a:buFont typeface="Arial" panose="020B0604020202020204" pitchFamily="34" charset="0"/>
              <a:buChar char="•"/>
            </a:pPr>
            <a:r>
              <a:rPr lang="en-GB" sz="1600" dirty="0">
                <a:solidFill>
                  <a:srgbClr val="212121"/>
                </a:solidFill>
              </a:rPr>
              <a:t>6% provide communications only main round</a:t>
            </a:r>
          </a:p>
          <a:p>
            <a:pPr marL="285750" indent="-285750">
              <a:buFont typeface="Arial" panose="020B0604020202020204" pitchFamily="34" charset="0"/>
              <a:buChar char="•"/>
            </a:pPr>
            <a:r>
              <a:rPr lang="en-GB" sz="1600" dirty="0">
                <a:solidFill>
                  <a:srgbClr val="212121"/>
                </a:solidFill>
              </a:rPr>
              <a:t>12% were not sure</a:t>
            </a:r>
            <a:endParaRPr lang="en-GB" sz="1600" dirty="0"/>
          </a:p>
          <a:p>
            <a:endParaRPr lang="en-GB" dirty="0"/>
          </a:p>
        </p:txBody>
      </p:sp>
      <p:graphicFrame>
        <p:nvGraphicFramePr>
          <p:cNvPr id="11" name="Chart 10">
            <a:extLst>
              <a:ext uri="{FF2B5EF4-FFF2-40B4-BE49-F238E27FC236}">
                <a16:creationId xmlns:a16="http://schemas.microsoft.com/office/drawing/2014/main" id="{3ADA615E-FAC8-8788-EB88-D237447D678A}"/>
              </a:ext>
            </a:extLst>
          </p:cNvPr>
          <p:cNvGraphicFramePr>
            <a:graphicFrameLocks/>
          </p:cNvGraphicFramePr>
          <p:nvPr>
            <p:extLst>
              <p:ext uri="{D42A27DB-BD31-4B8C-83A1-F6EECF244321}">
                <p14:modId xmlns:p14="http://schemas.microsoft.com/office/powerpoint/2010/main" val="3699266374"/>
              </p:ext>
            </p:extLst>
          </p:nvPr>
        </p:nvGraphicFramePr>
        <p:xfrm>
          <a:off x="6461761" y="3413227"/>
          <a:ext cx="4793673" cy="30906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992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49766" y="172889"/>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School initiatives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1078221"/>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12</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724" y="1197296"/>
            <a:ext cx="11316393" cy="5584606"/>
          </a:xfrm>
          <a:prstGeom prst="rect">
            <a:avLst/>
          </a:prstGeom>
          <a:noFill/>
        </p:spPr>
        <p:txBody>
          <a:bodyPr wrap="square" rtlCol="0">
            <a:spAutoFit/>
          </a:bodyPr>
          <a:lstStyle/>
          <a:p>
            <a:r>
              <a:rPr lang="en-GB" sz="2000" dirty="0"/>
              <a:t>The survey asked </a:t>
            </a:r>
            <a:r>
              <a:rPr lang="en-GB" sz="2000" b="1" dirty="0"/>
              <a:t>‘</a:t>
            </a:r>
            <a:r>
              <a:rPr lang="en-GB" sz="2000" b="1" i="0" dirty="0">
                <a:solidFill>
                  <a:srgbClr val="212121"/>
                </a:solidFill>
                <a:effectLst/>
              </a:rPr>
              <a:t>Does your school run any initiatives or follow any best practice that other schools in the borough could learn from regarding school uniforms?</a:t>
            </a:r>
          </a:p>
          <a:p>
            <a:endParaRPr lang="en-GB" sz="2000" b="1" dirty="0">
              <a:solidFill>
                <a:srgbClr val="212121"/>
              </a:solidFill>
            </a:endParaRPr>
          </a:p>
          <a:p>
            <a:pPr>
              <a:lnSpc>
                <a:spcPct val="150000"/>
              </a:lnSpc>
            </a:pPr>
            <a:r>
              <a:rPr lang="en-GB" sz="2000" b="1" dirty="0"/>
              <a:t>There was a variety of responses, these were:</a:t>
            </a:r>
            <a:endParaRPr lang="en-GB" sz="2000" dirty="0"/>
          </a:p>
          <a:p>
            <a:pPr marL="285750" indent="-285750">
              <a:lnSpc>
                <a:spcPct val="150000"/>
              </a:lnSpc>
              <a:buFont typeface="Arial" panose="020B0604020202020204" pitchFamily="34" charset="0"/>
              <a:buChar char="•"/>
            </a:pPr>
            <a:r>
              <a:rPr lang="en-GB" sz="2000" dirty="0"/>
              <a:t>HT meets with all new families and offers uniform support where needed (benefit of small school).</a:t>
            </a:r>
          </a:p>
          <a:p>
            <a:pPr marL="285750" indent="-285750">
              <a:lnSpc>
                <a:spcPct val="150000"/>
              </a:lnSpc>
              <a:buFont typeface="Arial" panose="020B0604020202020204" pitchFamily="34" charset="0"/>
              <a:buChar char="•"/>
            </a:pPr>
            <a:r>
              <a:rPr lang="en-GB" sz="2000" dirty="0"/>
              <a:t>Some schools have promoted https://uniformerly.co.uk/ and freegle and some local Facebook groups but this is not consistent. The Ealing pop up shop was also promoted.</a:t>
            </a:r>
          </a:p>
          <a:p>
            <a:pPr marL="285750" indent="-285750">
              <a:lnSpc>
                <a:spcPct val="150000"/>
              </a:lnSpc>
              <a:buFont typeface="Arial" panose="020B0604020202020204" pitchFamily="34" charset="0"/>
              <a:buChar char="•"/>
            </a:pPr>
            <a:r>
              <a:rPr lang="en-GB" sz="2000" dirty="0"/>
              <a:t>The use of online school uniform supplier.</a:t>
            </a:r>
          </a:p>
          <a:p>
            <a:pPr marL="285750" indent="-285750">
              <a:lnSpc>
                <a:spcPct val="150000"/>
              </a:lnSpc>
              <a:buFont typeface="Arial" panose="020B0604020202020204" pitchFamily="34" charset="0"/>
              <a:buChar char="•"/>
            </a:pPr>
            <a:r>
              <a:rPr lang="en-GB" sz="2000" dirty="0"/>
              <a:t>Pre-loved items given free to families in need.</a:t>
            </a:r>
          </a:p>
          <a:p>
            <a:pPr marL="285750" indent="-285750">
              <a:lnSpc>
                <a:spcPct val="150000"/>
              </a:lnSpc>
              <a:buFont typeface="Arial" panose="020B0604020202020204" pitchFamily="34" charset="0"/>
              <a:buChar char="•"/>
            </a:pPr>
            <a:r>
              <a:rPr lang="en-GB" sz="2000" dirty="0"/>
              <a:t>Our Parent Ambassadors second hand uniform shop is much appreciated and seems to be working well.</a:t>
            </a:r>
          </a:p>
          <a:p>
            <a:pPr marL="285750" indent="-285750">
              <a:lnSpc>
                <a:spcPct val="150000"/>
              </a:lnSpc>
              <a:buFont typeface="Arial" panose="020B0604020202020204" pitchFamily="34" charset="0"/>
              <a:buChar char="•"/>
            </a:pPr>
            <a:r>
              <a:rPr lang="en-GB" sz="2000" dirty="0"/>
              <a:t>Probably.</a:t>
            </a:r>
          </a:p>
          <a:p>
            <a:pPr marL="285750" indent="-285750">
              <a:lnSpc>
                <a:spcPct val="150000"/>
              </a:lnSpc>
              <a:buFont typeface="Arial" panose="020B0604020202020204" pitchFamily="34" charset="0"/>
              <a:buChar char="•"/>
            </a:pPr>
            <a:r>
              <a:rPr lang="en-GB" sz="2000" dirty="0"/>
              <a:t>Not sure.</a:t>
            </a:r>
          </a:p>
          <a:p>
            <a:pPr marL="285750" indent="-285750">
              <a:lnSpc>
                <a:spcPct val="150000"/>
              </a:lnSpc>
              <a:buFont typeface="Arial" panose="020B0604020202020204" pitchFamily="34" charset="0"/>
              <a:buChar char="•"/>
            </a:pPr>
            <a:r>
              <a:rPr lang="en-GB" sz="2000" dirty="0"/>
              <a:t>No, but think we should look at this.</a:t>
            </a:r>
          </a:p>
        </p:txBody>
      </p:sp>
    </p:spTree>
    <p:extLst>
      <p:ext uri="{BB962C8B-B14F-4D97-AF65-F5344CB8AC3E}">
        <p14:creationId xmlns:p14="http://schemas.microsoft.com/office/powerpoint/2010/main" val="2559382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429584" y="63592"/>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Appendix 1: How have schools reduced school uniform costs </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flipV="1">
            <a:off x="429584" y="860647"/>
            <a:ext cx="10776419" cy="4571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13</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724" y="959512"/>
            <a:ext cx="11316393" cy="707886"/>
          </a:xfrm>
          <a:prstGeom prst="rect">
            <a:avLst/>
          </a:prstGeom>
          <a:noFill/>
        </p:spPr>
        <p:txBody>
          <a:bodyPr wrap="square" rtlCol="0">
            <a:spAutoFit/>
          </a:bodyPr>
          <a:lstStyle/>
          <a:p>
            <a:r>
              <a:rPr lang="en-GB" sz="2000" b="1" dirty="0"/>
              <a:t>Has your school sought to reduce the cost of your uniform in the light of the DfE guidance?’ </a:t>
            </a:r>
            <a:r>
              <a:rPr lang="en-GB" sz="2000" b="1" i="0" dirty="0">
                <a:solidFill>
                  <a:srgbClr val="000000"/>
                </a:solidFill>
                <a:effectLst/>
              </a:rPr>
              <a:t>If yes, what changes have been made and what impact have they had on cost? </a:t>
            </a:r>
          </a:p>
        </p:txBody>
      </p:sp>
      <p:sp>
        <p:nvSpPr>
          <p:cNvPr id="4" name="TextBox 3">
            <a:extLst>
              <a:ext uri="{FF2B5EF4-FFF2-40B4-BE49-F238E27FC236}">
                <a16:creationId xmlns:a16="http://schemas.microsoft.com/office/drawing/2014/main" id="{8A1D80F1-A52B-B5EA-EF09-238F93FB2A10}"/>
              </a:ext>
            </a:extLst>
          </p:cNvPr>
          <p:cNvSpPr txBox="1"/>
          <p:nvPr/>
        </p:nvSpPr>
        <p:spPr>
          <a:xfrm>
            <a:off x="764177" y="2253343"/>
            <a:ext cx="10326189" cy="3744010"/>
          </a:xfrm>
          <a:prstGeom prst="rect">
            <a:avLst/>
          </a:prstGeom>
          <a:noFill/>
        </p:spPr>
        <p:txBody>
          <a:bodyPr wrap="square" rtlCol="0">
            <a:spAutoFit/>
          </a:bodyPr>
          <a:lstStyle/>
          <a:p>
            <a:endParaRPr lang="en-GB" dirty="0"/>
          </a:p>
        </p:txBody>
      </p:sp>
      <p:graphicFrame>
        <p:nvGraphicFramePr>
          <p:cNvPr id="7" name="Table 6">
            <a:extLst>
              <a:ext uri="{FF2B5EF4-FFF2-40B4-BE49-F238E27FC236}">
                <a16:creationId xmlns:a16="http://schemas.microsoft.com/office/drawing/2014/main" id="{818A6FEC-0042-40FA-8982-5D177D00225F}"/>
              </a:ext>
            </a:extLst>
          </p:cNvPr>
          <p:cNvGraphicFramePr>
            <a:graphicFrameLocks noGrp="1"/>
          </p:cNvGraphicFramePr>
          <p:nvPr>
            <p:extLst>
              <p:ext uri="{D42A27DB-BD31-4B8C-83A1-F6EECF244321}">
                <p14:modId xmlns:p14="http://schemas.microsoft.com/office/powerpoint/2010/main" val="933019435"/>
              </p:ext>
            </p:extLst>
          </p:nvPr>
        </p:nvGraphicFramePr>
        <p:xfrm>
          <a:off x="233724" y="1737360"/>
          <a:ext cx="11464065" cy="4791747"/>
        </p:xfrm>
        <a:graphic>
          <a:graphicData uri="http://schemas.openxmlformats.org/drawingml/2006/table">
            <a:tbl>
              <a:tblPr/>
              <a:tblGrid>
                <a:gridCol w="11464065">
                  <a:extLst>
                    <a:ext uri="{9D8B030D-6E8A-4147-A177-3AD203B41FA5}">
                      <a16:colId xmlns:a16="http://schemas.microsoft.com/office/drawing/2014/main" val="2835395384"/>
                    </a:ext>
                  </a:extLst>
                </a:gridCol>
              </a:tblGrid>
              <a:tr h="402919">
                <a:tc>
                  <a:txBody>
                    <a:bodyPr/>
                    <a:lstStyle/>
                    <a:p>
                      <a:pPr algn="l" fontAlgn="b"/>
                      <a:r>
                        <a:rPr lang="en-GB" sz="1600" b="1" i="0" u="none" strike="noStrike" dirty="0">
                          <a:solidFill>
                            <a:srgbClr val="FFFFFF"/>
                          </a:solidFill>
                          <a:effectLst/>
                          <a:latin typeface="+mn-lt"/>
                        </a:rPr>
                        <a:t>If yes, what changes have been made and what impact have they had on cost? </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947278459"/>
                  </a:ext>
                </a:extLst>
              </a:tr>
              <a:tr h="147494">
                <a:tc>
                  <a:txBody>
                    <a:bodyPr/>
                    <a:lstStyle/>
                    <a:p>
                      <a:pPr algn="l" fontAlgn="b"/>
                      <a:r>
                        <a:rPr lang="en-GB" sz="1400" b="0" i="0" u="none" strike="noStrike" dirty="0">
                          <a:solidFill>
                            <a:srgbClr val="000000"/>
                          </a:solidFill>
                          <a:effectLst/>
                          <a:latin typeface="+mn-lt"/>
                        </a:rPr>
                        <a:t>Pupils can wear unbranded items e.g. PE top</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54973321"/>
                  </a:ext>
                </a:extLst>
              </a:tr>
              <a:tr h="442483">
                <a:tc>
                  <a:txBody>
                    <a:bodyPr/>
                    <a:lstStyle/>
                    <a:p>
                      <a:pPr algn="l" fontAlgn="b"/>
                      <a:r>
                        <a:rPr lang="en-GB" sz="1400" b="0" i="0" u="none" strike="noStrike" dirty="0">
                          <a:solidFill>
                            <a:srgbClr val="000000"/>
                          </a:solidFill>
                          <a:effectLst/>
                          <a:latin typeface="+mn-lt"/>
                        </a:rPr>
                        <a:t>We have introduced children not having to having school shoes, these can be plain black trainers which tend to be cheaper and more available </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9541010"/>
                  </a:ext>
                </a:extLst>
              </a:tr>
              <a:tr h="294988">
                <a:tc>
                  <a:txBody>
                    <a:bodyPr/>
                    <a:lstStyle/>
                    <a:p>
                      <a:pPr algn="l" fontAlgn="b"/>
                      <a:r>
                        <a:rPr lang="en-GB" sz="1400" b="0" i="0" u="none" strike="noStrike" dirty="0">
                          <a:solidFill>
                            <a:srgbClr val="000000"/>
                          </a:solidFill>
                          <a:effectLst/>
                          <a:latin typeface="+mn-lt"/>
                        </a:rPr>
                        <a:t>Letting parents know they can buy from supermarkets and also offering lost uniform to parents when needed</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87309168"/>
                  </a:ext>
                </a:extLst>
              </a:tr>
              <a:tr h="256174">
                <a:tc>
                  <a:txBody>
                    <a:bodyPr/>
                    <a:lstStyle/>
                    <a:p>
                      <a:pPr algn="l" fontAlgn="b"/>
                      <a:r>
                        <a:rPr lang="en-GB" sz="1400" b="0" i="0" u="none" strike="noStrike" dirty="0">
                          <a:solidFill>
                            <a:srgbClr val="000000"/>
                          </a:solidFill>
                          <a:effectLst/>
                          <a:latin typeface="+mn-lt"/>
                        </a:rPr>
                        <a:t>PTFA led and organised second-hand uniform store</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236762"/>
                  </a:ext>
                </a:extLst>
              </a:tr>
              <a:tr h="442483">
                <a:tc>
                  <a:txBody>
                    <a:bodyPr/>
                    <a:lstStyle/>
                    <a:p>
                      <a:pPr algn="l" fontAlgn="b"/>
                      <a:r>
                        <a:rPr lang="en-GB" sz="1400" b="0" i="0" u="none" strike="noStrike" dirty="0">
                          <a:solidFill>
                            <a:srgbClr val="000000"/>
                          </a:solidFill>
                          <a:effectLst/>
                          <a:latin typeface="+mn-lt"/>
                        </a:rPr>
                        <a:t>Parents can buy one pair of plain black trainers and use these for school uniform and PE. Uniform was already as cheap as possible and mainly unbranded. </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55469321"/>
                  </a:ext>
                </a:extLst>
              </a:tr>
              <a:tr h="294988">
                <a:tc>
                  <a:txBody>
                    <a:bodyPr/>
                    <a:lstStyle/>
                    <a:p>
                      <a:pPr algn="l" fontAlgn="b"/>
                      <a:r>
                        <a:rPr lang="en-GB" sz="1400" b="0" i="0" u="none" strike="noStrike" dirty="0">
                          <a:solidFill>
                            <a:srgbClr val="000000"/>
                          </a:solidFill>
                          <a:effectLst/>
                          <a:latin typeface="+mn-lt"/>
                        </a:rPr>
                        <a:t>Survey of parents, and changes so only jumpers/cardigans are branded. Removal of branded bags. </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5113435"/>
                  </a:ext>
                </a:extLst>
              </a:tr>
              <a:tr h="1428365">
                <a:tc>
                  <a:txBody>
                    <a:bodyPr/>
                    <a:lstStyle/>
                    <a:p>
                      <a:pPr algn="l" fontAlgn="b"/>
                      <a:r>
                        <a:rPr lang="en-GB" sz="1400" b="0" i="0" u="none" strike="noStrike" dirty="0">
                          <a:solidFill>
                            <a:srgbClr val="000000"/>
                          </a:solidFill>
                          <a:effectLst/>
                          <a:latin typeface="+mn-lt"/>
                        </a:rPr>
                        <a:t>We believe it is important to balance a number of factors: looking smart, being active, a sense of belonging and cost.  It is with these factors in mind that we decided on a few changes:</a:t>
                      </a:r>
                      <a:br>
                        <a:rPr lang="en-GB" sz="1400" b="0" i="0" u="none" strike="noStrike" dirty="0">
                          <a:solidFill>
                            <a:srgbClr val="000000"/>
                          </a:solidFill>
                          <a:effectLst/>
                          <a:latin typeface="+mn-lt"/>
                        </a:rPr>
                      </a:br>
                      <a:br>
                        <a:rPr lang="en-GB" sz="1400" b="0" i="0" u="none" strike="noStrike" dirty="0">
                          <a:solidFill>
                            <a:srgbClr val="000000"/>
                          </a:solidFill>
                          <a:effectLst/>
                          <a:latin typeface="+mn-lt"/>
                        </a:rPr>
                      </a:br>
                      <a:r>
                        <a:rPr lang="en-GB" sz="1400" b="0" i="0" u="none" strike="noStrike" dirty="0">
                          <a:solidFill>
                            <a:srgbClr val="000000"/>
                          </a:solidFill>
                          <a:effectLst/>
                          <a:latin typeface="+mn-lt"/>
                        </a:rPr>
                        <a:t>A - Our uniform no longer requires a school logo of any kind.  This will help reduce costs tremendously and allow you to buy the uniform in virtually any shop.</a:t>
                      </a:r>
                      <a:br>
                        <a:rPr lang="en-GB" sz="1400" b="0" i="0" u="none" strike="noStrike" dirty="0">
                          <a:solidFill>
                            <a:srgbClr val="000000"/>
                          </a:solidFill>
                          <a:effectLst/>
                          <a:latin typeface="+mn-lt"/>
                        </a:rPr>
                      </a:br>
                      <a:br>
                        <a:rPr lang="en-GB" sz="1400" b="0" i="0" u="none" strike="noStrike" dirty="0">
                          <a:solidFill>
                            <a:srgbClr val="000000"/>
                          </a:solidFill>
                          <a:effectLst/>
                          <a:latin typeface="+mn-lt"/>
                        </a:rPr>
                      </a:br>
                      <a:r>
                        <a:rPr lang="en-GB" sz="1400" b="0" i="0" u="none" strike="noStrike" dirty="0">
                          <a:solidFill>
                            <a:srgbClr val="000000"/>
                          </a:solidFill>
                          <a:effectLst/>
                          <a:latin typeface="+mn-lt"/>
                        </a:rPr>
                        <a:t>B - We will be 'sporting' a more active uniform, eliminating the need for full clothing changes in PE, often taking up too much learning time.  This means we are replacing the traditional trouser and skirt with jogging bottoms / shorts &amp; replacing formal shoes with plain trainers.  The uniform must be suitable for daily physical education / sport.</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3441748"/>
                  </a:ext>
                </a:extLst>
              </a:tr>
              <a:tr h="729708">
                <a:tc>
                  <a:txBody>
                    <a:bodyPr/>
                    <a:lstStyle/>
                    <a:p>
                      <a:pPr algn="l" fontAlgn="b"/>
                      <a:r>
                        <a:rPr lang="en-GB" sz="1400" b="0" i="0" u="none" strike="noStrike" dirty="0">
                          <a:solidFill>
                            <a:srgbClr val="000000"/>
                          </a:solidFill>
                          <a:effectLst/>
                          <a:latin typeface="+mn-lt"/>
                        </a:rPr>
                        <a:t>We purchase the uniform directly from a company that adds our logo onto it, so costs are minimum. We sell used uniform with a big discount  give out used uniform for free. Our trousers, skirts and t-shirts can be purchased from most of supermarkets</a:t>
                      </a:r>
                    </a:p>
                  </a:txBody>
                  <a:tcPr marL="3882" marR="3882" marT="38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3656285"/>
                  </a:ext>
                </a:extLst>
              </a:tr>
            </a:tbl>
          </a:graphicData>
        </a:graphic>
      </p:graphicFrame>
    </p:spTree>
    <p:extLst>
      <p:ext uri="{BB962C8B-B14F-4D97-AF65-F5344CB8AC3E}">
        <p14:creationId xmlns:p14="http://schemas.microsoft.com/office/powerpoint/2010/main" val="388019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398899" y="172889"/>
            <a:ext cx="10467713"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Appendix 1: How have schools reduced school uniform costs continued</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flipV="1">
            <a:off x="350402" y="1010156"/>
            <a:ext cx="10591832" cy="4571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14</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724" y="1094281"/>
            <a:ext cx="11316393" cy="707886"/>
          </a:xfrm>
          <a:prstGeom prst="rect">
            <a:avLst/>
          </a:prstGeom>
          <a:noFill/>
        </p:spPr>
        <p:txBody>
          <a:bodyPr wrap="square" rtlCol="0">
            <a:spAutoFit/>
          </a:bodyPr>
          <a:lstStyle/>
          <a:p>
            <a:r>
              <a:rPr lang="en-GB" sz="2000" b="1" dirty="0"/>
              <a:t>Has your school sought to reduce the cost of your uniform in the light of the DfE guidance?’ </a:t>
            </a:r>
            <a:r>
              <a:rPr lang="en-GB" sz="2000" b="1" i="0" dirty="0">
                <a:solidFill>
                  <a:srgbClr val="000000"/>
                </a:solidFill>
                <a:effectLst/>
              </a:rPr>
              <a:t>If yes, what changes have been made and what impact have they had on cost? </a:t>
            </a:r>
          </a:p>
        </p:txBody>
      </p:sp>
      <p:graphicFrame>
        <p:nvGraphicFramePr>
          <p:cNvPr id="3" name="Table 2">
            <a:extLst>
              <a:ext uri="{FF2B5EF4-FFF2-40B4-BE49-F238E27FC236}">
                <a16:creationId xmlns:a16="http://schemas.microsoft.com/office/drawing/2014/main" id="{89322774-02DE-743F-5EC7-3DB32C5BF253}"/>
              </a:ext>
            </a:extLst>
          </p:cNvPr>
          <p:cNvGraphicFramePr>
            <a:graphicFrameLocks noGrp="1"/>
          </p:cNvGraphicFramePr>
          <p:nvPr>
            <p:extLst>
              <p:ext uri="{D42A27DB-BD31-4B8C-83A1-F6EECF244321}">
                <p14:modId xmlns:p14="http://schemas.microsoft.com/office/powerpoint/2010/main" val="3097411316"/>
              </p:ext>
            </p:extLst>
          </p:nvPr>
        </p:nvGraphicFramePr>
        <p:xfrm>
          <a:off x="350401" y="1840573"/>
          <a:ext cx="11199715" cy="4502502"/>
        </p:xfrm>
        <a:graphic>
          <a:graphicData uri="http://schemas.openxmlformats.org/drawingml/2006/table">
            <a:tbl>
              <a:tblPr/>
              <a:tblGrid>
                <a:gridCol w="11199715">
                  <a:extLst>
                    <a:ext uri="{9D8B030D-6E8A-4147-A177-3AD203B41FA5}">
                      <a16:colId xmlns:a16="http://schemas.microsoft.com/office/drawing/2014/main" val="2186224257"/>
                    </a:ext>
                  </a:extLst>
                </a:gridCol>
              </a:tblGrid>
              <a:tr h="224556">
                <a:tc>
                  <a:txBody>
                    <a:bodyPr/>
                    <a:lstStyle/>
                    <a:p>
                      <a:pPr algn="l" fontAlgn="b"/>
                      <a:r>
                        <a:rPr lang="en-GB" sz="1600" b="1" i="0" u="none" strike="noStrike" dirty="0">
                          <a:solidFill>
                            <a:srgbClr val="FFFFFF"/>
                          </a:solidFill>
                          <a:effectLst/>
                          <a:latin typeface="Calibri" panose="020F0502020204030204" pitchFamily="34" charset="0"/>
                        </a:rPr>
                        <a:t>If yes, what changes have been made and what impact have they had on cost? </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913658586"/>
                  </a:ext>
                </a:extLst>
              </a:tr>
              <a:tr h="617528">
                <a:tc>
                  <a:txBody>
                    <a:bodyPr/>
                    <a:lstStyle/>
                    <a:p>
                      <a:pPr algn="l" fontAlgn="b"/>
                      <a:r>
                        <a:rPr lang="en-GB" sz="1400" b="0" i="0" u="none" strike="noStrike" dirty="0">
                          <a:solidFill>
                            <a:srgbClr val="000000"/>
                          </a:solidFill>
                          <a:effectLst/>
                          <a:latin typeface="Calibri" panose="020F0502020204030204" pitchFamily="34" charset="0"/>
                        </a:rPr>
                        <a:t>Plain blazers (without the braiding) can be worn</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36908505"/>
                  </a:ext>
                </a:extLst>
              </a:tr>
              <a:tr h="577429">
                <a:tc>
                  <a:txBody>
                    <a:bodyPr/>
                    <a:lstStyle/>
                    <a:p>
                      <a:pPr algn="l" fontAlgn="b"/>
                      <a:r>
                        <a:rPr lang="en-GB" sz="1400" b="0" i="0" u="none" strike="noStrike" dirty="0">
                          <a:solidFill>
                            <a:srgbClr val="000000"/>
                          </a:solidFill>
                          <a:effectLst/>
                          <a:latin typeface="Calibri" panose="020F0502020204030204" pitchFamily="34" charset="0"/>
                        </a:rPr>
                        <a:t>It is optional for parents to buy the branded polo shirt, PE shorts and tee shirt.  Our PTA also run regularly pre owned uniform sales for parents.  Uniform is often donated to the school and this is distributed to needy families.  </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7907995"/>
                  </a:ext>
                </a:extLst>
              </a:tr>
              <a:tr h="312774">
                <a:tc>
                  <a:txBody>
                    <a:bodyPr/>
                    <a:lstStyle/>
                    <a:p>
                      <a:pPr algn="l" fontAlgn="b"/>
                      <a:r>
                        <a:rPr lang="en-GB" sz="1400" b="0" i="0" u="none" strike="noStrike" dirty="0">
                          <a:solidFill>
                            <a:srgbClr val="000000"/>
                          </a:solidFill>
                          <a:effectLst/>
                          <a:latin typeface="Calibri" panose="020F0502020204030204" pitchFamily="34" charset="0"/>
                        </a:rPr>
                        <a:t>Change to Nursery uniform, change to shoe guide, regular second hand uniform sales </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5201442"/>
                  </a:ext>
                </a:extLst>
              </a:tr>
              <a:tr h="384952">
                <a:tc>
                  <a:txBody>
                    <a:bodyPr/>
                    <a:lstStyle/>
                    <a:p>
                      <a:pPr algn="l" fontAlgn="b"/>
                      <a:r>
                        <a:rPr lang="en-GB" sz="1400" b="0" i="0" u="none" strike="noStrike" dirty="0">
                          <a:solidFill>
                            <a:srgbClr val="000000"/>
                          </a:solidFill>
                          <a:effectLst/>
                          <a:latin typeface="Calibri" panose="020F0502020204030204" pitchFamily="34" charset="0"/>
                        </a:rPr>
                        <a:t>We went to our suppliers and negotiated the costs with them and gave alternative suppliers. We also issue uniform vouchers for those in hardship.</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1964002"/>
                  </a:ext>
                </a:extLst>
              </a:tr>
              <a:tr h="962382">
                <a:tc>
                  <a:txBody>
                    <a:bodyPr/>
                    <a:lstStyle/>
                    <a:p>
                      <a:pPr algn="l" fontAlgn="b"/>
                      <a:r>
                        <a:rPr lang="en-GB" sz="1400" b="0" i="0" u="none" strike="noStrike" dirty="0">
                          <a:solidFill>
                            <a:srgbClr val="000000"/>
                          </a:solidFill>
                          <a:effectLst/>
                          <a:latin typeface="Calibri" panose="020F0502020204030204" pitchFamily="34" charset="0"/>
                        </a:rPr>
                        <a:t>Use of online school uniform supplier - reduced cost of branded items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Negotiated free return of uniform items if size is incorrect so as to not impact parents carers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Minimal branded items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Optional branded items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Generic items same style but to be bought from other cheaper suppliers</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22037242"/>
                  </a:ext>
                </a:extLst>
              </a:tr>
              <a:tr h="713766">
                <a:tc>
                  <a:txBody>
                    <a:bodyPr/>
                    <a:lstStyle/>
                    <a:p>
                      <a:pPr algn="l" fontAlgn="b"/>
                      <a:r>
                        <a:rPr lang="en-GB" sz="1400" b="0" i="0" u="none" strike="noStrike" dirty="0">
                          <a:solidFill>
                            <a:srgbClr val="000000"/>
                          </a:solidFill>
                          <a:effectLst/>
                          <a:latin typeface="Calibri" panose="020F0502020204030204" pitchFamily="34" charset="0"/>
                        </a:rPr>
                        <a:t>We do have logo sweatshirts, and are happy for non logo plain. Polo shirts can be logo or non, and there is no set PE uniform or additions. Pupils wear any grey/black bottoms including jogging bottoms for ease. Any coat, hat or bag is acceptable. No blazer</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8120839"/>
                  </a:ext>
                </a:extLst>
              </a:tr>
              <a:tr h="577429">
                <a:tc>
                  <a:txBody>
                    <a:bodyPr/>
                    <a:lstStyle/>
                    <a:p>
                      <a:pPr algn="l" fontAlgn="b"/>
                      <a:r>
                        <a:rPr lang="en-GB" sz="1400" b="0" i="0" u="none" strike="noStrike" dirty="0">
                          <a:solidFill>
                            <a:srgbClr val="000000"/>
                          </a:solidFill>
                          <a:effectLst/>
                          <a:latin typeface="Calibri" panose="020F0502020204030204" pitchFamily="34" charset="0"/>
                        </a:rPr>
                        <a:t>Removed the requirement for branded PE sweatshirt, tracksuit bottoms, shorts and football socks - reducing price by £51.85. Branded uniform now costs £53.85 (blazer, tie, white polo PE shirt)</a:t>
                      </a:r>
                    </a:p>
                  </a:txBody>
                  <a:tcPr marL="3992" marR="3992" marT="39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11806617"/>
                  </a:ext>
                </a:extLst>
              </a:tr>
            </a:tbl>
          </a:graphicData>
        </a:graphic>
      </p:graphicFrame>
    </p:spTree>
    <p:extLst>
      <p:ext uri="{BB962C8B-B14F-4D97-AF65-F5344CB8AC3E}">
        <p14:creationId xmlns:p14="http://schemas.microsoft.com/office/powerpoint/2010/main" val="2139589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233724" y="63592"/>
            <a:ext cx="11371178"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Appendix 2: Financial support offered to families to purchase school uniform</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flipV="1">
            <a:off x="429584" y="860647"/>
            <a:ext cx="10776419" cy="4571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15</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724" y="932939"/>
            <a:ext cx="11316393" cy="707886"/>
          </a:xfrm>
          <a:prstGeom prst="rect">
            <a:avLst/>
          </a:prstGeom>
          <a:noFill/>
        </p:spPr>
        <p:txBody>
          <a:bodyPr wrap="square" rtlCol="0">
            <a:spAutoFit/>
          </a:bodyPr>
          <a:lstStyle/>
          <a:p>
            <a:r>
              <a:rPr lang="en-GB" sz="2000" b="1" i="0" dirty="0">
                <a:solidFill>
                  <a:srgbClr val="000000"/>
                </a:solidFill>
                <a:effectLst/>
              </a:rPr>
              <a:t>Do you offer families any financial support to purchase school uniform? </a:t>
            </a:r>
            <a:r>
              <a:rPr lang="en-GB" sz="2000" b="1" dirty="0"/>
              <a:t>If yes, what circumstances would this financial support be offered?</a:t>
            </a:r>
            <a:endParaRPr lang="en-GB" sz="2000" b="1" i="0" dirty="0">
              <a:solidFill>
                <a:srgbClr val="000000"/>
              </a:solidFill>
              <a:effectLst/>
            </a:endParaRPr>
          </a:p>
        </p:txBody>
      </p:sp>
      <p:graphicFrame>
        <p:nvGraphicFramePr>
          <p:cNvPr id="2" name="Table 1">
            <a:extLst>
              <a:ext uri="{FF2B5EF4-FFF2-40B4-BE49-F238E27FC236}">
                <a16:creationId xmlns:a16="http://schemas.microsoft.com/office/drawing/2014/main" id="{5549411B-2E34-84E2-B8B9-34405496B0E0}"/>
              </a:ext>
            </a:extLst>
          </p:cNvPr>
          <p:cNvGraphicFramePr>
            <a:graphicFrameLocks noGrp="1"/>
          </p:cNvGraphicFramePr>
          <p:nvPr>
            <p:extLst>
              <p:ext uri="{D42A27DB-BD31-4B8C-83A1-F6EECF244321}">
                <p14:modId xmlns:p14="http://schemas.microsoft.com/office/powerpoint/2010/main" val="3471365215"/>
              </p:ext>
            </p:extLst>
          </p:nvPr>
        </p:nvGraphicFramePr>
        <p:xfrm>
          <a:off x="337531" y="1667398"/>
          <a:ext cx="10868472" cy="4352930"/>
        </p:xfrm>
        <a:graphic>
          <a:graphicData uri="http://schemas.openxmlformats.org/drawingml/2006/table">
            <a:tbl>
              <a:tblPr/>
              <a:tblGrid>
                <a:gridCol w="10868472">
                  <a:extLst>
                    <a:ext uri="{9D8B030D-6E8A-4147-A177-3AD203B41FA5}">
                      <a16:colId xmlns:a16="http://schemas.microsoft.com/office/drawing/2014/main" val="1914073947"/>
                    </a:ext>
                  </a:extLst>
                </a:gridCol>
              </a:tblGrid>
              <a:tr h="166689">
                <a:tc>
                  <a:txBody>
                    <a:bodyPr/>
                    <a:lstStyle/>
                    <a:p>
                      <a:pPr algn="l" fontAlgn="b"/>
                      <a:r>
                        <a:rPr lang="en-GB" sz="1400" b="1" i="0" u="none" strike="noStrike" dirty="0">
                          <a:solidFill>
                            <a:srgbClr val="FFFFFF"/>
                          </a:solidFill>
                          <a:effectLst/>
                          <a:latin typeface="+mn-lt"/>
                          <a:cs typeface="Arial" panose="020B0604020202020204" pitchFamily="34" charset="0"/>
                        </a:rPr>
                        <a:t>If yes, what circumstances would this financial support be offered?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760149890"/>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Uniform is provided for vulnerable families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86264295"/>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We offer good quality second hand uniform for free for families who need support.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028608"/>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We give refugees free second hand uniform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45019568"/>
                  </a:ext>
                </a:extLst>
              </a:tr>
              <a:tr h="361950">
                <a:tc>
                  <a:txBody>
                    <a:bodyPr/>
                    <a:lstStyle/>
                    <a:p>
                      <a:pPr algn="l" fontAlgn="b"/>
                      <a:r>
                        <a:rPr lang="en-GB" sz="1400" b="0" i="0" u="none" strike="noStrike" dirty="0">
                          <a:solidFill>
                            <a:srgbClr val="000000"/>
                          </a:solidFill>
                          <a:effectLst/>
                          <a:latin typeface="+mn-lt"/>
                          <a:cs typeface="Arial" panose="020B0604020202020204" pitchFamily="34" charset="0"/>
                        </a:rPr>
                        <a:t>If they say they are struggling, we help.  Full uniforms purchased, partial subsidy, whatever is needed.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599857"/>
                  </a:ext>
                </a:extLst>
              </a:tr>
              <a:tr h="361950">
                <a:tc>
                  <a:txBody>
                    <a:bodyPr/>
                    <a:lstStyle/>
                    <a:p>
                      <a:pPr algn="l" fontAlgn="b"/>
                      <a:r>
                        <a:rPr lang="en-GB" sz="1400" b="0" i="0" u="none" strike="noStrike" dirty="0">
                          <a:solidFill>
                            <a:srgbClr val="000000"/>
                          </a:solidFill>
                          <a:effectLst/>
                          <a:latin typeface="+mn-lt"/>
                          <a:cs typeface="Arial" panose="020B0604020202020204" pitchFamily="34" charset="0"/>
                        </a:rPr>
                        <a:t>If a family struggles to purchase the used uniform, we can offer a second handed one for free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59787015"/>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We would provide the uniform,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6340121"/>
                  </a:ext>
                </a:extLst>
              </a:tr>
              <a:tr h="542925">
                <a:tc>
                  <a:txBody>
                    <a:bodyPr/>
                    <a:lstStyle/>
                    <a:p>
                      <a:pPr algn="l" fontAlgn="b"/>
                      <a:r>
                        <a:rPr lang="en-GB" sz="1400" b="0" i="0" u="none" strike="noStrike" dirty="0">
                          <a:solidFill>
                            <a:srgbClr val="000000"/>
                          </a:solidFill>
                          <a:effectLst/>
                          <a:latin typeface="+mn-lt"/>
                          <a:cs typeface="Arial" panose="020B0604020202020204" pitchFamily="34" charset="0"/>
                        </a:rPr>
                        <a:t>We have a high percentage of refugee families for whom we buy uniform. If a family tells us that they are struggling then we support them We also put out lost property once a term and allow people to take unnamed item for free.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2651083"/>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Hardship Fund for PPG pupils or those experiencing unexpected financial hardship</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657190"/>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We have pre-loved uniform that we often donate.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27057053"/>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In hardship circumstances provided they can give evidence that it is necessary.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748222"/>
                  </a:ext>
                </a:extLst>
              </a:tr>
              <a:tr h="361950">
                <a:tc>
                  <a:txBody>
                    <a:bodyPr/>
                    <a:lstStyle/>
                    <a:p>
                      <a:pPr algn="l" fontAlgn="b"/>
                      <a:r>
                        <a:rPr lang="en-GB" sz="1400" b="0" i="0" u="none" strike="noStrike" dirty="0">
                          <a:solidFill>
                            <a:srgbClr val="000000"/>
                          </a:solidFill>
                          <a:effectLst/>
                          <a:latin typeface="+mn-lt"/>
                          <a:cs typeface="Arial" panose="020B0604020202020204" pitchFamily="34" charset="0"/>
                        </a:rPr>
                        <a:t>We offer recycled uniform items to families in need at no cost and in cases have will purchase branded items in certain circumstances.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33154297"/>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We have given low income families/ refugees uniform and preloved uniform too.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63243"/>
                  </a:ext>
                </a:extLst>
              </a:tr>
              <a:tr h="180975">
                <a:tc>
                  <a:txBody>
                    <a:bodyPr/>
                    <a:lstStyle/>
                    <a:p>
                      <a:pPr algn="l" fontAlgn="b"/>
                      <a:r>
                        <a:rPr lang="en-GB" sz="1400" b="0" i="0" u="none" strike="noStrike" dirty="0">
                          <a:solidFill>
                            <a:srgbClr val="000000"/>
                          </a:solidFill>
                          <a:effectLst/>
                          <a:latin typeface="+mn-lt"/>
                          <a:cs typeface="Arial" panose="020B0604020202020204" pitchFamily="34" charset="0"/>
                        </a:rPr>
                        <a:t>PPG pupils and those that are not PPG but having a tough time financially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40897016"/>
                  </a:ext>
                </a:extLst>
              </a:tr>
              <a:tr h="542925">
                <a:tc>
                  <a:txBody>
                    <a:bodyPr/>
                    <a:lstStyle/>
                    <a:p>
                      <a:pPr algn="l" fontAlgn="b"/>
                      <a:r>
                        <a:rPr lang="en-GB" sz="1400" b="0" i="0" u="none" strike="noStrike" dirty="0">
                          <a:solidFill>
                            <a:srgbClr val="000000"/>
                          </a:solidFill>
                          <a:effectLst/>
                          <a:latin typeface="+mn-lt"/>
                          <a:cs typeface="Arial" panose="020B0604020202020204" pitchFamily="34" charset="0"/>
                        </a:rPr>
                        <a:t>Exceptional circumstances - our DSL will authorise purchase of new uniform. More commonly our Parent Ambassadors run a second hand uniform shop provision for families in need.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074559"/>
                  </a:ext>
                </a:extLst>
              </a:tr>
            </a:tbl>
          </a:graphicData>
        </a:graphic>
      </p:graphicFrame>
    </p:spTree>
    <p:extLst>
      <p:ext uri="{BB962C8B-B14F-4D97-AF65-F5344CB8AC3E}">
        <p14:creationId xmlns:p14="http://schemas.microsoft.com/office/powerpoint/2010/main" val="1097751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233724" y="63592"/>
            <a:ext cx="11371178"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Appendix 3: Pre-loved / second hand uniforms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flipV="1">
            <a:off x="429584" y="860647"/>
            <a:ext cx="10776419" cy="4571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16</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724" y="932939"/>
            <a:ext cx="11316393" cy="707886"/>
          </a:xfrm>
          <a:prstGeom prst="rect">
            <a:avLst/>
          </a:prstGeom>
          <a:noFill/>
        </p:spPr>
        <p:txBody>
          <a:bodyPr wrap="square" rtlCol="0">
            <a:spAutoFit/>
          </a:bodyPr>
          <a:lstStyle/>
          <a:p>
            <a:r>
              <a:rPr lang="en-GB" sz="2000" b="1" i="0" dirty="0">
                <a:solidFill>
                  <a:srgbClr val="000000"/>
                </a:solidFill>
                <a:effectLst/>
              </a:rPr>
              <a:t>Do you offer families any financial support to purchase school uniform? </a:t>
            </a:r>
            <a:r>
              <a:rPr lang="en-GB" sz="2000" b="1" dirty="0"/>
              <a:t>If yes, what circumstances would this financial support be offered?</a:t>
            </a:r>
            <a:endParaRPr lang="en-GB" sz="2000" b="1" i="0" dirty="0">
              <a:solidFill>
                <a:srgbClr val="000000"/>
              </a:solidFill>
              <a:effectLst/>
            </a:endParaRPr>
          </a:p>
        </p:txBody>
      </p:sp>
      <p:graphicFrame>
        <p:nvGraphicFramePr>
          <p:cNvPr id="7" name="Table 6">
            <a:extLst>
              <a:ext uri="{FF2B5EF4-FFF2-40B4-BE49-F238E27FC236}">
                <a16:creationId xmlns:a16="http://schemas.microsoft.com/office/drawing/2014/main" id="{F12D92F9-7C7B-A2D1-8599-278EB9F0AC5C}"/>
              </a:ext>
            </a:extLst>
          </p:cNvPr>
          <p:cNvGraphicFramePr>
            <a:graphicFrameLocks noGrp="1"/>
          </p:cNvGraphicFramePr>
          <p:nvPr>
            <p:extLst>
              <p:ext uri="{D42A27DB-BD31-4B8C-83A1-F6EECF244321}">
                <p14:modId xmlns:p14="http://schemas.microsoft.com/office/powerpoint/2010/main" val="2877273365"/>
              </p:ext>
            </p:extLst>
          </p:nvPr>
        </p:nvGraphicFramePr>
        <p:xfrm>
          <a:off x="316149" y="1945532"/>
          <a:ext cx="10977664" cy="3460228"/>
        </p:xfrm>
        <a:graphic>
          <a:graphicData uri="http://schemas.openxmlformats.org/drawingml/2006/table">
            <a:tbl>
              <a:tblPr/>
              <a:tblGrid>
                <a:gridCol w="10977664">
                  <a:extLst>
                    <a:ext uri="{9D8B030D-6E8A-4147-A177-3AD203B41FA5}">
                      <a16:colId xmlns:a16="http://schemas.microsoft.com/office/drawing/2014/main" val="80557416"/>
                    </a:ext>
                  </a:extLst>
                </a:gridCol>
              </a:tblGrid>
              <a:tr h="502702">
                <a:tc>
                  <a:txBody>
                    <a:bodyPr/>
                    <a:lstStyle/>
                    <a:p>
                      <a:pPr algn="l" fontAlgn="b"/>
                      <a:r>
                        <a:rPr lang="en-GB" sz="1600" b="1" i="0" u="none" strike="noStrike" dirty="0">
                          <a:solidFill>
                            <a:srgbClr val="FFFFFF"/>
                          </a:solidFill>
                          <a:effectLst/>
                          <a:latin typeface="Calibri" panose="020F0502020204030204" pitchFamily="34" charset="0"/>
                        </a:rPr>
                        <a:t>What do you consider the barriers to providing pre-loved second hand uniforms, and what would support you in being able to do this?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881664191"/>
                  </a:ext>
                </a:extLst>
              </a:tr>
              <a:tr h="946719">
                <a:tc>
                  <a:txBody>
                    <a:bodyPr/>
                    <a:lstStyle/>
                    <a:p>
                      <a:pPr algn="l" fontAlgn="b"/>
                      <a:r>
                        <a:rPr lang="en-GB" sz="1600" b="0" i="0" u="none" strike="noStrike" dirty="0">
                          <a:solidFill>
                            <a:srgbClr val="000000"/>
                          </a:solidFill>
                          <a:effectLst/>
                          <a:latin typeface="Calibri" panose="020F0502020204030204" pitchFamily="34" charset="0"/>
                        </a:rPr>
                        <a:t>Although I'm not in a school, the main barriers appeared to be storage, cleaning of items, and staff capacity. I have explored funding options to help pay towards the costs of purchasing washing machines, powder, hanging storage and funds for staffing / volunteer costs through Heathrow Community Fund under the environmental element of their programme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79136363"/>
                  </a:ext>
                </a:extLst>
              </a:tr>
              <a:tr h="251351">
                <a:tc>
                  <a:txBody>
                    <a:bodyPr/>
                    <a:lstStyle/>
                    <a:p>
                      <a:pPr algn="l" fontAlgn="b"/>
                      <a:r>
                        <a:rPr lang="en-GB" sz="1600" b="0" i="0" u="none" strike="noStrike" dirty="0">
                          <a:solidFill>
                            <a:srgbClr val="000000"/>
                          </a:solidFill>
                          <a:effectLst/>
                          <a:latin typeface="Calibri" panose="020F0502020204030204" pitchFamily="34" charset="0"/>
                        </a:rPr>
                        <a:t>Donations of all sizes - we have more smaller sizes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3595845"/>
                  </a:ext>
                </a:extLst>
              </a:tr>
              <a:tr h="502702">
                <a:tc>
                  <a:txBody>
                    <a:bodyPr/>
                    <a:lstStyle/>
                    <a:p>
                      <a:pPr algn="l" fontAlgn="b"/>
                      <a:r>
                        <a:rPr lang="en-GB" sz="1600" b="0" i="0" u="none" strike="noStrike" dirty="0">
                          <a:solidFill>
                            <a:srgbClr val="000000"/>
                          </a:solidFill>
                          <a:effectLst/>
                          <a:latin typeface="Calibri" panose="020F0502020204030204" pitchFamily="34" charset="0"/>
                        </a:rPr>
                        <a:t>Getting a consistent supply of donations and laundering and presentation of items.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36224641"/>
                  </a:ext>
                </a:extLst>
              </a:tr>
              <a:tr h="251351">
                <a:tc>
                  <a:txBody>
                    <a:bodyPr/>
                    <a:lstStyle/>
                    <a:p>
                      <a:pPr algn="l" fontAlgn="b"/>
                      <a:r>
                        <a:rPr lang="en-GB" sz="1600" b="0" i="0" u="none" strike="noStrike" dirty="0">
                          <a:solidFill>
                            <a:srgbClr val="000000"/>
                          </a:solidFill>
                          <a:effectLst/>
                          <a:latin typeface="Calibri" panose="020F0502020204030204" pitchFamily="34" charset="0"/>
                        </a:rPr>
                        <a:t>Getting decent uniform back in a range of sizes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9815235"/>
                  </a:ext>
                </a:extLst>
              </a:tr>
              <a:tr h="251351">
                <a:tc>
                  <a:txBody>
                    <a:bodyPr/>
                    <a:lstStyle/>
                    <a:p>
                      <a:pPr algn="l" fontAlgn="b"/>
                      <a:r>
                        <a:rPr lang="en-GB" sz="1600" b="0" i="0" u="none" strike="noStrike" dirty="0">
                          <a:solidFill>
                            <a:srgbClr val="000000"/>
                          </a:solidFill>
                          <a:effectLst/>
                          <a:latin typeface="Calibri" panose="020F0502020204030204" pitchFamily="34" charset="0"/>
                        </a:rPr>
                        <a:t>Washing and storing the second hand uniforms.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2932838"/>
                  </a:ext>
                </a:extLst>
              </a:tr>
              <a:tr h="754052">
                <a:tc>
                  <a:txBody>
                    <a:bodyPr/>
                    <a:lstStyle/>
                    <a:p>
                      <a:pPr algn="l" fontAlgn="b"/>
                      <a:r>
                        <a:rPr lang="en-GB" sz="1600" b="0" i="0" u="none" strike="noStrike" dirty="0">
                          <a:solidFill>
                            <a:srgbClr val="000000"/>
                          </a:solidFill>
                          <a:effectLst/>
                          <a:latin typeface="Calibri" panose="020F0502020204030204" pitchFamily="34" charset="0"/>
                        </a:rPr>
                        <a:t>We provide preloved uniform already to parents and it has been successful.  Some parents can be embarrassed having to accept this so the process must take this into account and be done in a sensitive way.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2851987"/>
                  </a:ext>
                </a:extLst>
              </a:tr>
            </a:tbl>
          </a:graphicData>
        </a:graphic>
      </p:graphicFrame>
    </p:spTree>
    <p:extLst>
      <p:ext uri="{BB962C8B-B14F-4D97-AF65-F5344CB8AC3E}">
        <p14:creationId xmlns:p14="http://schemas.microsoft.com/office/powerpoint/2010/main" val="371692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2059274" y="241333"/>
            <a:ext cx="8499083"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a:bodyPr>
          <a:lstStyle/>
          <a:p>
            <a:pPr algn="l" eaLnBrk="1" hangingPunct="1"/>
            <a:r>
              <a:rPr lang="en-GB" altLang="en-US" sz="2176" b="1" dirty="0">
                <a:latin typeface="Verdana" panose="020B0604030504040204" pitchFamily="34" charset="0"/>
              </a:rPr>
              <a:t>Ealing Council School Uniform Survey</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781658"/>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2</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984E55A5-817F-5657-E1DA-1ACA85042FC0}"/>
              </a:ext>
            </a:extLst>
          </p:cNvPr>
          <p:cNvSpPr txBox="1"/>
          <p:nvPr/>
        </p:nvSpPr>
        <p:spPr>
          <a:xfrm>
            <a:off x="1935708" y="1253711"/>
            <a:ext cx="2393101" cy="762132"/>
          </a:xfrm>
          <a:prstGeom prst="rect">
            <a:avLst/>
          </a:prstGeom>
          <a:noFill/>
        </p:spPr>
        <p:txBody>
          <a:bodyPr wrap="square" rtlCol="0">
            <a:spAutoFit/>
          </a:bodyPr>
          <a:lstStyle/>
          <a:p>
            <a:pPr marL="259118" indent="-259118">
              <a:buFont typeface="Arial" panose="020B0604020202020204" pitchFamily="34" charset="0"/>
              <a:buChar char="•"/>
            </a:pPr>
            <a:endParaRPr lang="en-GB" sz="1451" dirty="0">
              <a:ea typeface="Calibri" panose="020F0502020204030204" pitchFamily="34" charset="0"/>
            </a:endParaRPr>
          </a:p>
          <a:p>
            <a:pPr marL="259118" indent="-259118">
              <a:buFont typeface="Arial" panose="020B0604020202020204" pitchFamily="34" charset="0"/>
              <a:buChar char="•"/>
            </a:pPr>
            <a:endParaRPr lang="en-GB" sz="1451" dirty="0">
              <a:ea typeface="Calibri" panose="020F0502020204030204" pitchFamily="34" charset="0"/>
            </a:endParaRPr>
          </a:p>
          <a:p>
            <a:endParaRPr lang="en-GB" sz="1451" dirty="0">
              <a:ea typeface="Calibri" panose="020F0502020204030204" pitchFamily="34" charset="0"/>
            </a:endParaRPr>
          </a:p>
        </p:txBody>
      </p:sp>
      <p:sp>
        <p:nvSpPr>
          <p:cNvPr id="3" name="TextBox 2">
            <a:extLst>
              <a:ext uri="{FF2B5EF4-FFF2-40B4-BE49-F238E27FC236}">
                <a16:creationId xmlns:a16="http://schemas.microsoft.com/office/drawing/2014/main" id="{A2B2F646-ABB5-67E9-DFB2-0D289DBEBC2D}"/>
              </a:ext>
            </a:extLst>
          </p:cNvPr>
          <p:cNvSpPr txBox="1"/>
          <p:nvPr/>
        </p:nvSpPr>
        <p:spPr>
          <a:xfrm>
            <a:off x="321216" y="868505"/>
            <a:ext cx="11549568" cy="1754326"/>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rPr>
              <a:t>In response to the </a:t>
            </a:r>
            <a:r>
              <a:rPr lang="en-GB" sz="1800" dirty="0">
                <a:effectLst/>
                <a:latin typeface="Calibri" panose="020F0502020204030204" pitchFamily="34" charset="0"/>
                <a:ea typeface="Calibri" panose="020F0502020204030204" pitchFamily="34" charset="0"/>
                <a:hlinkClick r:id="rId3"/>
              </a:rPr>
              <a:t>DfE’s statutory guidance for schools</a:t>
            </a:r>
            <a:r>
              <a:rPr lang="en-GB" sz="1800" dirty="0">
                <a:effectLst/>
                <a:latin typeface="Calibri" panose="020F0502020204030204" pitchFamily="34" charset="0"/>
                <a:ea typeface="Calibri" panose="020F0502020204030204" pitchFamily="34" charset="0"/>
              </a:rPr>
              <a:t>, Ealing council undertook a school uniform survey to help us better understand the different approaches to uniform policies in place across the borough, any support Ealing schools need to reduce costs and to enable us to share your ideas, best practice and examples with the Ealing school community.</a:t>
            </a:r>
          </a:p>
          <a:p>
            <a:endParaRPr lang="en-GB" dirty="0"/>
          </a:p>
          <a:p>
            <a:r>
              <a:rPr lang="en-GB" dirty="0"/>
              <a:t>Schools were asked to respond to the survey between 28</a:t>
            </a:r>
            <a:r>
              <a:rPr lang="en-GB" baseline="30000" dirty="0"/>
              <a:t>th</a:t>
            </a:r>
            <a:r>
              <a:rPr lang="en-GB" dirty="0"/>
              <a:t> November – 8th December 2023. Schools had access to the survey via Ealing Grid for Learning. </a:t>
            </a:r>
          </a:p>
        </p:txBody>
      </p:sp>
      <p:sp>
        <p:nvSpPr>
          <p:cNvPr id="6" name="TextBox 5">
            <a:extLst>
              <a:ext uri="{FF2B5EF4-FFF2-40B4-BE49-F238E27FC236}">
                <a16:creationId xmlns:a16="http://schemas.microsoft.com/office/drawing/2014/main" id="{5CC85854-1F73-5DA3-36D2-B939749EA0B2}"/>
              </a:ext>
            </a:extLst>
          </p:cNvPr>
          <p:cNvSpPr txBox="1"/>
          <p:nvPr/>
        </p:nvSpPr>
        <p:spPr>
          <a:xfrm>
            <a:off x="279266" y="2766243"/>
            <a:ext cx="5816734" cy="4247317"/>
          </a:xfrm>
          <a:prstGeom prst="rect">
            <a:avLst/>
          </a:prstGeom>
          <a:noFill/>
        </p:spPr>
        <p:txBody>
          <a:bodyPr wrap="square" rtlCol="0">
            <a:spAutoFit/>
          </a:bodyPr>
          <a:lstStyle/>
          <a:p>
            <a:r>
              <a:rPr lang="en-GB" b="1" dirty="0"/>
              <a:t>Responses: </a:t>
            </a:r>
          </a:p>
          <a:p>
            <a:r>
              <a:rPr lang="en-GB" dirty="0"/>
              <a:t>Overall, there were 19 responses to the survey, 18 from schools and 1 from School Partnerships &amp; Enrichment Team. </a:t>
            </a:r>
          </a:p>
          <a:p>
            <a:endParaRPr lang="en-GB" dirty="0"/>
          </a:p>
          <a:p>
            <a:r>
              <a:rPr lang="en-GB" dirty="0"/>
              <a:t>There was a duplicate response from one school and these responses have not been included in the survey evaluation. The School Partnership &amp; Enrichment Team only responded to more detailed questions.   </a:t>
            </a:r>
          </a:p>
          <a:p>
            <a:endParaRPr lang="en-GB" dirty="0"/>
          </a:p>
          <a:p>
            <a:r>
              <a:rPr lang="en-GB" b="1" dirty="0"/>
              <a:t>School responses</a:t>
            </a:r>
          </a:p>
          <a:p>
            <a:pPr marL="285750" indent="-285750">
              <a:buFont typeface="Arial" panose="020B0604020202020204" pitchFamily="34" charset="0"/>
              <a:buChar char="•"/>
            </a:pPr>
            <a:r>
              <a:rPr lang="en-GB" dirty="0"/>
              <a:t>71% of respondents to the survey were from primary schools. </a:t>
            </a:r>
          </a:p>
          <a:p>
            <a:pPr marL="285750" indent="-285750">
              <a:buFont typeface="Arial" panose="020B0604020202020204" pitchFamily="34" charset="0"/>
              <a:buChar char="•"/>
            </a:pPr>
            <a:r>
              <a:rPr lang="en-GB" dirty="0"/>
              <a:t>23% of respondents to the survey were from high schools</a:t>
            </a:r>
          </a:p>
          <a:p>
            <a:pPr marL="285750" indent="-285750">
              <a:buFont typeface="Arial" panose="020B0604020202020204" pitchFamily="34" charset="0"/>
              <a:buChar char="•"/>
            </a:pPr>
            <a:r>
              <a:rPr lang="en-GB" dirty="0"/>
              <a:t>6% of respondents were from special schools</a:t>
            </a:r>
          </a:p>
          <a:p>
            <a:endParaRPr lang="en-GB" dirty="0"/>
          </a:p>
        </p:txBody>
      </p:sp>
      <p:graphicFrame>
        <p:nvGraphicFramePr>
          <p:cNvPr id="7" name="Chart 6">
            <a:extLst>
              <a:ext uri="{FF2B5EF4-FFF2-40B4-BE49-F238E27FC236}">
                <a16:creationId xmlns:a16="http://schemas.microsoft.com/office/drawing/2014/main" id="{3E4D827C-92C8-79E5-7D7A-B9120E361074}"/>
              </a:ext>
            </a:extLst>
          </p:cNvPr>
          <p:cNvGraphicFramePr>
            <a:graphicFrameLocks/>
          </p:cNvGraphicFramePr>
          <p:nvPr>
            <p:extLst>
              <p:ext uri="{D42A27DB-BD31-4B8C-83A1-F6EECF244321}">
                <p14:modId xmlns:p14="http://schemas.microsoft.com/office/powerpoint/2010/main" val="3115596252"/>
              </p:ext>
            </p:extLst>
          </p:nvPr>
        </p:nvGraphicFramePr>
        <p:xfrm>
          <a:off x="6832121" y="2608290"/>
          <a:ext cx="4860525" cy="36174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4731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2009847" y="490886"/>
            <a:ext cx="8499083"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a:bodyPr>
          <a:lstStyle/>
          <a:p>
            <a:pPr algn="l" eaLnBrk="1" hangingPunct="1"/>
            <a:r>
              <a:rPr lang="en-GB" altLang="en-US" sz="2176" b="1" dirty="0">
                <a:latin typeface="Verdana" panose="020B0604030504040204" pitchFamily="34" charset="0"/>
              </a:rPr>
              <a:t>Key Highlights Ealing Council School Uniform Survey </a:t>
            </a:r>
            <a:br>
              <a:rPr lang="en-GB" altLang="en-US" sz="2176" b="1" dirty="0">
                <a:latin typeface="Verdana" panose="020B0604030504040204" pitchFamily="34" charset="0"/>
              </a:rPr>
            </a:b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1078221"/>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3</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61593" y="1373543"/>
            <a:ext cx="11407626" cy="5386090"/>
          </a:xfrm>
          <a:prstGeom prst="rect">
            <a:avLst/>
          </a:prstGeom>
          <a:noFill/>
        </p:spPr>
        <p:txBody>
          <a:bodyPr wrap="square" rtlCol="0">
            <a:spAutoFit/>
          </a:bodyPr>
          <a:lstStyle/>
          <a:p>
            <a:r>
              <a:rPr lang="en-GB" b="1" dirty="0"/>
              <a:t>Branded v’s un-branded items of Uniform</a:t>
            </a:r>
          </a:p>
          <a:p>
            <a:r>
              <a:rPr lang="en-GB" sz="1800" dirty="0">
                <a:effectLst/>
                <a:latin typeface="Calibri" panose="020F0502020204030204" pitchFamily="34" charset="0"/>
                <a:ea typeface="Calibri" panose="020F0502020204030204" pitchFamily="34" charset="0"/>
              </a:rPr>
              <a:t>Responses from schools indicate significant variation between schools, with </a:t>
            </a:r>
            <a:r>
              <a:rPr lang="en-GB" dirty="0">
                <a:latin typeface="Calibri" panose="020F0502020204030204" pitchFamily="34" charset="0"/>
                <a:ea typeface="Calibri" panose="020F0502020204030204" pitchFamily="34" charset="0"/>
              </a:rPr>
              <a:t>35</a:t>
            </a:r>
            <a:r>
              <a:rPr lang="en-GB" sz="1800" dirty="0">
                <a:effectLst/>
                <a:latin typeface="Calibri" panose="020F0502020204030204" pitchFamily="34" charset="0"/>
                <a:ea typeface="Calibri" panose="020F0502020204030204" pitchFamily="34" charset="0"/>
              </a:rPr>
              <a:t>% schools having no mandatory branded items.  Jumpers / cardigans, PE tops and blazers were the most common branded requirements.</a:t>
            </a:r>
          </a:p>
          <a:p>
            <a:endParaRPr lang="en-GB" sz="2000" dirty="0"/>
          </a:p>
          <a:p>
            <a:r>
              <a:rPr lang="en-GB" b="1" dirty="0"/>
              <a:t>School Uniform costs:</a:t>
            </a:r>
          </a:p>
          <a:p>
            <a:pPr marL="285750" indent="-285750">
              <a:buFont typeface="Arial" panose="020B0604020202020204" pitchFamily="34" charset="0"/>
              <a:buChar char="•"/>
            </a:pPr>
            <a:r>
              <a:rPr lang="en-GB" dirty="0"/>
              <a:t>All primary and special schools that responded can buy all mandatory school items for under £50.</a:t>
            </a:r>
          </a:p>
          <a:p>
            <a:pPr marL="285750" indent="-285750">
              <a:buFont typeface="Arial" panose="020B0604020202020204" pitchFamily="34" charset="0"/>
              <a:buChar char="•"/>
            </a:pPr>
            <a:r>
              <a:rPr lang="en-GB" dirty="0"/>
              <a:t>80% of high schools that responded you can  buy all mandatory school items for under £100.</a:t>
            </a:r>
          </a:p>
          <a:p>
            <a:endParaRPr lang="en-GB" sz="1800" dirty="0"/>
          </a:p>
          <a:p>
            <a:r>
              <a:rPr lang="en-GB" b="1" dirty="0"/>
              <a:t>Financial support:</a:t>
            </a:r>
            <a:endParaRPr lang="en-GB" sz="1800" b="1" dirty="0"/>
          </a:p>
          <a:p>
            <a:pPr marL="285750" indent="-285750">
              <a:buFont typeface="Arial" panose="020B0604020202020204" pitchFamily="34" charset="0"/>
              <a:buChar char="•"/>
            </a:pPr>
            <a:r>
              <a:rPr lang="en-GB" dirty="0"/>
              <a:t>82% of schools said they provide financial support to purchase school uniform. </a:t>
            </a:r>
          </a:p>
          <a:p>
            <a:endParaRPr lang="en-GB" dirty="0"/>
          </a:p>
          <a:p>
            <a:r>
              <a:rPr lang="en-GB" sz="1800" b="1" dirty="0"/>
              <a:t>Pre-loved / second hand uniform: </a:t>
            </a:r>
          </a:p>
          <a:p>
            <a:pPr marL="285750" indent="-285750">
              <a:buFont typeface="Arial" panose="020B0604020202020204" pitchFamily="34" charset="0"/>
              <a:buChar char="•"/>
            </a:pPr>
            <a:r>
              <a:rPr lang="en-GB" sz="1800" dirty="0"/>
              <a:t>73% of schools offer pre-loved / second hand uniform to parents for FREE</a:t>
            </a:r>
          </a:p>
          <a:p>
            <a:endParaRPr lang="en-GB" dirty="0"/>
          </a:p>
          <a:p>
            <a:r>
              <a:rPr lang="en-GB" b="1" dirty="0"/>
              <a:t>Communication and engagement </a:t>
            </a:r>
          </a:p>
          <a:p>
            <a:pPr marL="285750" indent="-285750">
              <a:buFont typeface="Arial" panose="020B0604020202020204" pitchFamily="34" charset="0"/>
              <a:buChar char="•"/>
            </a:pPr>
            <a:r>
              <a:rPr lang="en-GB" sz="1800" dirty="0"/>
              <a:t>All schools responded signpost parents via their website to where they can </a:t>
            </a:r>
            <a:r>
              <a:rPr lang="en-GB" dirty="0"/>
              <a:t>access school uniform. </a:t>
            </a:r>
          </a:p>
          <a:p>
            <a:pPr marL="285750" indent="-285750">
              <a:buFont typeface="Arial" panose="020B0604020202020204" pitchFamily="34" charset="0"/>
              <a:buChar char="•"/>
            </a:pPr>
            <a:r>
              <a:rPr lang="en-GB" dirty="0"/>
              <a:t>82% of schools provide targeted communication on school uniform to parents in advance of starting school to all admissions. </a:t>
            </a:r>
          </a:p>
          <a:p>
            <a:endParaRPr lang="en-GB" dirty="0"/>
          </a:p>
        </p:txBody>
      </p:sp>
    </p:spTree>
    <p:extLst>
      <p:ext uri="{BB962C8B-B14F-4D97-AF65-F5344CB8AC3E}">
        <p14:creationId xmlns:p14="http://schemas.microsoft.com/office/powerpoint/2010/main" val="172907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2030984" y="200736"/>
            <a:ext cx="8499083"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a:bodyPr>
          <a:lstStyle/>
          <a:p>
            <a:pPr algn="l" eaLnBrk="1" hangingPunct="1"/>
            <a:r>
              <a:rPr lang="en-GB" altLang="en-US" sz="2176" b="1" dirty="0">
                <a:latin typeface="Verdana" panose="020B0604030504040204" pitchFamily="34" charset="0"/>
              </a:rPr>
              <a:t>School Uniform Policy: Branded v’s un-branded items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317860" y="761666"/>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4</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71016" y="1492716"/>
            <a:ext cx="4357321" cy="5109091"/>
          </a:xfrm>
          <a:prstGeom prst="rect">
            <a:avLst/>
          </a:prstGeom>
          <a:noFill/>
        </p:spPr>
        <p:txBody>
          <a:bodyPr wrap="square" rtlCol="0">
            <a:spAutoFit/>
          </a:bodyPr>
          <a:lstStyle/>
          <a:p>
            <a:r>
              <a:rPr lang="en-GB" sz="2000" b="1" dirty="0"/>
              <a:t>Branded items of Uniform</a:t>
            </a:r>
          </a:p>
          <a:p>
            <a:r>
              <a:rPr lang="en-GB" dirty="0"/>
              <a:t>From the 17 responses from schools 8 items of uniform were branded. The top four branded items were:</a:t>
            </a:r>
          </a:p>
          <a:p>
            <a:endParaRPr lang="en-GB" dirty="0"/>
          </a:p>
          <a:p>
            <a:pPr marL="285750" indent="-285750">
              <a:buFont typeface="Arial" panose="020B0604020202020204" pitchFamily="34" charset="0"/>
              <a:buChar char="•"/>
            </a:pPr>
            <a:r>
              <a:rPr lang="en-GB" dirty="0"/>
              <a:t>School cardigan / jumper – 41%. </a:t>
            </a:r>
          </a:p>
          <a:p>
            <a:pPr marL="285750" indent="-285750">
              <a:buFont typeface="Arial" panose="020B0604020202020204" pitchFamily="34" charset="0"/>
              <a:buChar char="•"/>
            </a:pPr>
            <a:r>
              <a:rPr lang="en-GB" dirty="0"/>
              <a:t>PE top – 41%</a:t>
            </a:r>
          </a:p>
          <a:p>
            <a:pPr marL="285750" indent="-285750">
              <a:buFont typeface="Arial" panose="020B0604020202020204" pitchFamily="34" charset="0"/>
              <a:buChar char="•"/>
            </a:pPr>
            <a:r>
              <a:rPr lang="en-GB" dirty="0"/>
              <a:t>School blazer – 29%</a:t>
            </a:r>
          </a:p>
          <a:p>
            <a:pPr marL="285750" indent="-285750">
              <a:buFont typeface="Arial" panose="020B0604020202020204" pitchFamily="34" charset="0"/>
              <a:buChar char="•"/>
            </a:pPr>
            <a:r>
              <a:rPr lang="en-GB" dirty="0"/>
              <a:t>School bag – 18%</a:t>
            </a:r>
          </a:p>
          <a:p>
            <a:endParaRPr lang="en-GB" dirty="0"/>
          </a:p>
          <a:p>
            <a:r>
              <a:rPr lang="en-GB" b="1" dirty="0"/>
              <a:t>Un-b</a:t>
            </a:r>
            <a:r>
              <a:rPr lang="en-GB" sz="1800" b="1" dirty="0"/>
              <a:t>randed items of Uniform</a:t>
            </a:r>
          </a:p>
          <a:p>
            <a:r>
              <a:rPr lang="en-GB" sz="1800" dirty="0"/>
              <a:t>All schools offered unbranded uniform items. The top four unbranded items were: </a:t>
            </a:r>
          </a:p>
          <a:p>
            <a:pPr marL="285750" indent="-285750">
              <a:buFont typeface="Arial" panose="020B0604020202020204" pitchFamily="34" charset="0"/>
              <a:buChar char="•"/>
            </a:pPr>
            <a:r>
              <a:rPr lang="en-GB" sz="1800" dirty="0"/>
              <a:t>School trousers – 100%</a:t>
            </a:r>
          </a:p>
          <a:p>
            <a:pPr marL="285750" indent="-285750">
              <a:buFont typeface="Arial" panose="020B0604020202020204" pitchFamily="34" charset="0"/>
              <a:buChar char="•"/>
            </a:pPr>
            <a:r>
              <a:rPr lang="en-GB" dirty="0"/>
              <a:t>School skirt – 94%</a:t>
            </a:r>
          </a:p>
          <a:p>
            <a:pPr marL="285750" indent="-285750">
              <a:buFont typeface="Arial" panose="020B0604020202020204" pitchFamily="34" charset="0"/>
              <a:buChar char="•"/>
            </a:pPr>
            <a:r>
              <a:rPr lang="en-GB" sz="1800" dirty="0"/>
              <a:t>School dress – 76%</a:t>
            </a:r>
          </a:p>
          <a:p>
            <a:pPr marL="285750" indent="-285750">
              <a:buFont typeface="Arial" panose="020B0604020202020204" pitchFamily="34" charset="0"/>
              <a:buChar char="•"/>
            </a:pPr>
            <a:r>
              <a:rPr lang="en-GB" sz="1800" dirty="0"/>
              <a:t>PE shorts – 71%</a:t>
            </a:r>
          </a:p>
          <a:p>
            <a:endParaRPr lang="en-GB" dirty="0"/>
          </a:p>
        </p:txBody>
      </p:sp>
      <p:graphicFrame>
        <p:nvGraphicFramePr>
          <p:cNvPr id="3" name="Chart 2">
            <a:extLst>
              <a:ext uri="{FF2B5EF4-FFF2-40B4-BE49-F238E27FC236}">
                <a16:creationId xmlns:a16="http://schemas.microsoft.com/office/drawing/2014/main" id="{FFC62993-217E-1FF1-280D-56A09D85C792}"/>
              </a:ext>
            </a:extLst>
          </p:cNvPr>
          <p:cNvGraphicFramePr>
            <a:graphicFrameLocks/>
          </p:cNvGraphicFramePr>
          <p:nvPr>
            <p:extLst>
              <p:ext uri="{D42A27DB-BD31-4B8C-83A1-F6EECF244321}">
                <p14:modId xmlns:p14="http://schemas.microsoft.com/office/powerpoint/2010/main" val="784042293"/>
              </p:ext>
            </p:extLst>
          </p:nvPr>
        </p:nvGraphicFramePr>
        <p:xfrm>
          <a:off x="4628337" y="1292178"/>
          <a:ext cx="7346411" cy="498886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0CA40B57-461E-9E2F-A6D1-88F1526BC838}"/>
              </a:ext>
            </a:extLst>
          </p:cNvPr>
          <p:cNvSpPr txBox="1"/>
          <p:nvPr/>
        </p:nvSpPr>
        <p:spPr>
          <a:xfrm>
            <a:off x="457199" y="833540"/>
            <a:ext cx="10880387" cy="646331"/>
          </a:xfrm>
          <a:prstGeom prst="rect">
            <a:avLst/>
          </a:prstGeom>
          <a:noFill/>
        </p:spPr>
        <p:txBody>
          <a:bodyPr wrap="square" rtlCol="0">
            <a:spAutoFit/>
          </a:bodyPr>
          <a:lstStyle/>
          <a:p>
            <a:r>
              <a:rPr lang="en-GB" dirty="0"/>
              <a:t>Schools were asked </a:t>
            </a:r>
            <a:r>
              <a:rPr lang="en-GB" b="1" dirty="0"/>
              <a:t>‘F</a:t>
            </a:r>
            <a:r>
              <a:rPr lang="en-GB" b="1" i="0" dirty="0">
                <a:solidFill>
                  <a:srgbClr val="000000"/>
                </a:solidFill>
                <a:effectLst/>
                <a:latin typeface="Segoe UI" panose="020B0502040204020203" pitchFamily="34" charset="0"/>
              </a:rPr>
              <a:t>or the following uniform items, what is your policy on branded vs. un-branded items?</a:t>
            </a:r>
            <a:endParaRPr lang="en-GB" b="1" dirty="0"/>
          </a:p>
        </p:txBody>
      </p:sp>
    </p:spTree>
    <p:extLst>
      <p:ext uri="{BB962C8B-B14F-4D97-AF65-F5344CB8AC3E}">
        <p14:creationId xmlns:p14="http://schemas.microsoft.com/office/powerpoint/2010/main" val="1646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49766" y="229451"/>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School Uniform Costs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938966"/>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5</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151404" y="1043429"/>
            <a:ext cx="6229941" cy="5755422"/>
          </a:xfrm>
          <a:prstGeom prst="rect">
            <a:avLst/>
          </a:prstGeom>
          <a:noFill/>
        </p:spPr>
        <p:txBody>
          <a:bodyPr wrap="square" rtlCol="0">
            <a:spAutoFit/>
          </a:bodyPr>
          <a:lstStyle/>
          <a:p>
            <a:r>
              <a:rPr lang="en-GB" sz="2000" dirty="0"/>
              <a:t>Schools were asked </a:t>
            </a:r>
            <a:r>
              <a:rPr lang="en-GB" sz="2000" b="1" dirty="0"/>
              <a:t>‘What is the approximate minimum amount it would cost to buy one brand new, full set of mandatory school uniform items, including PE kit (but excluding shoes and coat)?’</a:t>
            </a:r>
          </a:p>
          <a:p>
            <a:endParaRPr lang="en-GB" sz="2000" b="1" dirty="0"/>
          </a:p>
          <a:p>
            <a:r>
              <a:rPr lang="en-GB" sz="2000" b="1" dirty="0"/>
              <a:t>Primary Schools: </a:t>
            </a:r>
          </a:p>
          <a:p>
            <a:pPr>
              <a:lnSpc>
                <a:spcPct val="150000"/>
              </a:lnSpc>
            </a:pPr>
            <a:r>
              <a:rPr lang="en-GB" dirty="0"/>
              <a:t>All primary and special schools that responded to the survey said that all the mandatory school uniform items could be bought for less than £50. </a:t>
            </a:r>
            <a:r>
              <a:rPr lang="en-GB" sz="2000" dirty="0"/>
              <a:t> </a:t>
            </a:r>
          </a:p>
          <a:p>
            <a:endParaRPr lang="en-GB" dirty="0"/>
          </a:p>
          <a:p>
            <a:r>
              <a:rPr lang="en-GB" sz="2000" b="1" dirty="0"/>
              <a:t>High Schools:</a:t>
            </a:r>
          </a:p>
          <a:p>
            <a:pPr>
              <a:lnSpc>
                <a:spcPct val="150000"/>
              </a:lnSpc>
            </a:pPr>
            <a:r>
              <a:rPr lang="en-GB" dirty="0"/>
              <a:t>For high schools, uniform costs varied with: </a:t>
            </a:r>
          </a:p>
          <a:p>
            <a:pPr marL="285750" indent="-285750">
              <a:lnSpc>
                <a:spcPct val="150000"/>
              </a:lnSpc>
              <a:buFont typeface="Arial" panose="020B0604020202020204" pitchFamily="34" charset="0"/>
              <a:buChar char="•"/>
            </a:pPr>
            <a:r>
              <a:rPr lang="en-GB" dirty="0"/>
              <a:t>20% of responses – school uniform cost between £100 - £150</a:t>
            </a:r>
          </a:p>
          <a:p>
            <a:pPr marL="285750" indent="-285750">
              <a:lnSpc>
                <a:spcPct val="150000"/>
              </a:lnSpc>
              <a:buFont typeface="Arial" panose="020B0604020202020204" pitchFamily="34" charset="0"/>
              <a:buChar char="•"/>
            </a:pPr>
            <a:r>
              <a:rPr lang="en-GB" dirty="0"/>
              <a:t>60% of responses – school uniform cost between £50 - £100</a:t>
            </a:r>
          </a:p>
          <a:p>
            <a:pPr marL="285750" indent="-285750">
              <a:lnSpc>
                <a:spcPct val="150000"/>
              </a:lnSpc>
              <a:buFont typeface="Arial" panose="020B0604020202020204" pitchFamily="34" charset="0"/>
              <a:buChar char="•"/>
            </a:pPr>
            <a:r>
              <a:rPr lang="en-GB" dirty="0"/>
              <a:t>20% of responses – school uniform costs less than £50. </a:t>
            </a:r>
          </a:p>
          <a:p>
            <a:endParaRPr lang="en-GB" dirty="0"/>
          </a:p>
        </p:txBody>
      </p:sp>
      <p:graphicFrame>
        <p:nvGraphicFramePr>
          <p:cNvPr id="2" name="Chart 1">
            <a:extLst>
              <a:ext uri="{FF2B5EF4-FFF2-40B4-BE49-F238E27FC236}">
                <a16:creationId xmlns:a16="http://schemas.microsoft.com/office/drawing/2014/main" id="{D72C6314-9EE2-0E6F-74C2-4FB689EDA33D}"/>
              </a:ext>
            </a:extLst>
          </p:cNvPr>
          <p:cNvGraphicFramePr>
            <a:graphicFrameLocks/>
          </p:cNvGraphicFramePr>
          <p:nvPr>
            <p:extLst>
              <p:ext uri="{D42A27DB-BD31-4B8C-83A1-F6EECF244321}">
                <p14:modId xmlns:p14="http://schemas.microsoft.com/office/powerpoint/2010/main" val="3312918397"/>
              </p:ext>
            </p:extLst>
          </p:nvPr>
        </p:nvGraphicFramePr>
        <p:xfrm>
          <a:off x="6644476" y="1273685"/>
          <a:ext cx="5305953" cy="4413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58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320152" y="-29160"/>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How have schools reduced school uniform costs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82341" y="637141"/>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6</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16956" y="684437"/>
            <a:ext cx="7550608" cy="6155531"/>
          </a:xfrm>
          <a:prstGeom prst="rect">
            <a:avLst/>
          </a:prstGeom>
          <a:noFill/>
        </p:spPr>
        <p:txBody>
          <a:bodyPr wrap="square" rtlCol="0">
            <a:spAutoFit/>
          </a:bodyPr>
          <a:lstStyle/>
          <a:p>
            <a:r>
              <a:rPr lang="en-GB" dirty="0"/>
              <a:t>Schools were asked </a:t>
            </a:r>
            <a:r>
              <a:rPr lang="en-GB" b="1" dirty="0"/>
              <a:t>‘Has your school sought to reduce the cost of your uniform in the light of the DfE guidance?’ </a:t>
            </a:r>
            <a:r>
              <a:rPr lang="en-GB" b="1" i="0" dirty="0">
                <a:solidFill>
                  <a:srgbClr val="000000"/>
                </a:solidFill>
                <a:effectLst/>
              </a:rPr>
              <a:t>If yes, what changes have been made and what impact have they had on cost? </a:t>
            </a:r>
          </a:p>
          <a:p>
            <a:endParaRPr lang="en-GB" b="1" dirty="0">
              <a:solidFill>
                <a:srgbClr val="000000"/>
              </a:solidFill>
            </a:endParaRPr>
          </a:p>
          <a:p>
            <a:r>
              <a:rPr lang="en-GB" dirty="0"/>
              <a:t>Overwhelming, 88% of schools said they had reduced uniform costs. </a:t>
            </a:r>
          </a:p>
          <a:p>
            <a:endParaRPr lang="en-GB" sz="1000" dirty="0"/>
          </a:p>
          <a:p>
            <a:r>
              <a:rPr lang="en-GB" b="1" dirty="0"/>
              <a:t>What changes have been made and what impact have they had on cost? </a:t>
            </a:r>
          </a:p>
          <a:p>
            <a:r>
              <a:rPr lang="en-GB" b="1" dirty="0"/>
              <a:t>There was a variety of responses to this question, below are some of the responses: </a:t>
            </a:r>
          </a:p>
          <a:p>
            <a:pPr marL="285750" indent="-285750">
              <a:buFont typeface="Arial" panose="020B0604020202020204" pitchFamily="34" charset="0"/>
              <a:buChar char="•"/>
            </a:pPr>
            <a:r>
              <a:rPr lang="en-GB" sz="1600" dirty="0"/>
              <a:t>Pupils can wear unbranded items.</a:t>
            </a:r>
          </a:p>
          <a:p>
            <a:pPr marL="285750" indent="-285750">
              <a:buFont typeface="Arial" panose="020B0604020202020204" pitchFamily="34" charset="0"/>
              <a:buChar char="•"/>
            </a:pPr>
            <a:r>
              <a:rPr lang="en-GB" sz="1600" dirty="0"/>
              <a:t>Children not having to wear school shoes, wear plain black trainers.</a:t>
            </a:r>
          </a:p>
          <a:p>
            <a:pPr marL="285750" indent="-285750">
              <a:buFont typeface="Arial" panose="020B0604020202020204" pitchFamily="34" charset="0"/>
              <a:buChar char="•"/>
            </a:pPr>
            <a:r>
              <a:rPr lang="en-GB" sz="1600" dirty="0"/>
              <a:t>Letting parents know can buy uniform from supermarket and offering lost uniform to parents when needed. </a:t>
            </a:r>
          </a:p>
          <a:p>
            <a:pPr marL="285750" indent="-285750">
              <a:buFont typeface="Arial" panose="020B0604020202020204" pitchFamily="34" charset="0"/>
              <a:buChar char="•"/>
            </a:pPr>
            <a:r>
              <a:rPr lang="en-GB" sz="1600" dirty="0"/>
              <a:t>Removal of branded bags.</a:t>
            </a:r>
          </a:p>
          <a:p>
            <a:pPr marL="285750" indent="-285750">
              <a:buFont typeface="Arial" panose="020B0604020202020204" pitchFamily="34" charset="0"/>
              <a:buChar char="•"/>
            </a:pPr>
            <a:r>
              <a:rPr lang="en-GB" sz="1600" dirty="0"/>
              <a:t>Survey of parents and changes so only jumpers / cardigans are branded.</a:t>
            </a:r>
          </a:p>
          <a:p>
            <a:pPr marL="285750" indent="-285750">
              <a:buFont typeface="Arial" panose="020B0604020202020204" pitchFamily="34" charset="0"/>
              <a:buChar char="•"/>
            </a:pPr>
            <a:r>
              <a:rPr lang="en-GB" sz="1600" dirty="0"/>
              <a:t>Uniform no longer requires a school logo of any kind.</a:t>
            </a:r>
          </a:p>
          <a:p>
            <a:pPr marL="285750" indent="-285750">
              <a:buFont typeface="Arial" panose="020B0604020202020204" pitchFamily="34" charset="0"/>
              <a:buChar char="•"/>
            </a:pPr>
            <a:r>
              <a:rPr lang="en-GB" sz="1600" dirty="0"/>
              <a:t>Replacing traditional trouser and skirt with jogging bottoms.</a:t>
            </a:r>
          </a:p>
          <a:p>
            <a:pPr marL="285750" indent="-285750">
              <a:buFont typeface="Arial" panose="020B0604020202020204" pitchFamily="34" charset="0"/>
              <a:buChar char="•"/>
            </a:pPr>
            <a:r>
              <a:rPr lang="en-GB" sz="1600" dirty="0"/>
              <a:t>Replacing formal shoes with plain trainers. </a:t>
            </a:r>
          </a:p>
          <a:p>
            <a:pPr marL="285750" indent="-285750">
              <a:buFont typeface="Arial" panose="020B0604020202020204" pitchFamily="34" charset="0"/>
              <a:buChar char="•"/>
            </a:pPr>
            <a:r>
              <a:rPr lang="en-GB" sz="1600" dirty="0"/>
              <a:t>Purchase uniform directly from supplier, sell uniform at discounted rate.</a:t>
            </a:r>
          </a:p>
          <a:p>
            <a:pPr marL="285750" indent="-285750">
              <a:buFont typeface="Arial" panose="020B0604020202020204" pitchFamily="34" charset="0"/>
              <a:buChar char="•"/>
            </a:pPr>
            <a:r>
              <a:rPr lang="en-GB" sz="1600" dirty="0"/>
              <a:t>Plain blazers can be worn.</a:t>
            </a:r>
          </a:p>
          <a:p>
            <a:pPr marL="285750" indent="-285750">
              <a:buFont typeface="Arial" panose="020B0604020202020204" pitchFamily="34" charset="0"/>
              <a:buChar char="•"/>
            </a:pPr>
            <a:r>
              <a:rPr lang="en-GB" sz="1600" dirty="0"/>
              <a:t>Change to nursery uniform.</a:t>
            </a:r>
          </a:p>
          <a:p>
            <a:pPr marL="285750" indent="-285750">
              <a:buFont typeface="Arial" panose="020B0604020202020204" pitchFamily="34" charset="0"/>
              <a:buChar char="•"/>
            </a:pPr>
            <a:r>
              <a:rPr lang="en-GB" sz="1600" dirty="0"/>
              <a:t>Pupils can wear either logo or no logo sweatshirts / polo-shirts. </a:t>
            </a:r>
          </a:p>
          <a:p>
            <a:endParaRPr lang="en-GB" sz="1600" dirty="0"/>
          </a:p>
          <a:p>
            <a:r>
              <a:rPr lang="en-GB" sz="1600" b="1" dirty="0"/>
              <a:t>To see the full responses on how schools have changed their policy, refer to appendix 1. </a:t>
            </a:r>
          </a:p>
        </p:txBody>
      </p:sp>
      <p:graphicFrame>
        <p:nvGraphicFramePr>
          <p:cNvPr id="3" name="Chart 2">
            <a:extLst>
              <a:ext uri="{FF2B5EF4-FFF2-40B4-BE49-F238E27FC236}">
                <a16:creationId xmlns:a16="http://schemas.microsoft.com/office/drawing/2014/main" id="{2CD89FD9-DE55-C7DC-1DC0-E738C7B0CCE2}"/>
              </a:ext>
            </a:extLst>
          </p:cNvPr>
          <p:cNvGraphicFramePr>
            <a:graphicFrameLocks/>
          </p:cNvGraphicFramePr>
          <p:nvPr>
            <p:extLst>
              <p:ext uri="{D42A27DB-BD31-4B8C-83A1-F6EECF244321}">
                <p14:modId xmlns:p14="http://schemas.microsoft.com/office/powerpoint/2010/main" val="326352039"/>
              </p:ext>
            </p:extLst>
          </p:nvPr>
        </p:nvGraphicFramePr>
        <p:xfrm>
          <a:off x="7893996" y="1344060"/>
          <a:ext cx="4115123" cy="4860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82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87577" y="151810"/>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Other changes to reduce uniform costs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803924"/>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7</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2648274" y="3448724"/>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75293" y="1221089"/>
            <a:ext cx="5573948" cy="4708981"/>
          </a:xfrm>
          <a:prstGeom prst="rect">
            <a:avLst/>
          </a:prstGeom>
          <a:noFill/>
        </p:spPr>
        <p:txBody>
          <a:bodyPr wrap="square" rtlCol="0">
            <a:spAutoFit/>
          </a:bodyPr>
          <a:lstStyle/>
          <a:p>
            <a:r>
              <a:rPr lang="en-GB" sz="2000" dirty="0"/>
              <a:t>Schools were asked </a:t>
            </a:r>
            <a:r>
              <a:rPr lang="en-GB" sz="2000" b="1" dirty="0"/>
              <a:t>‘</a:t>
            </a:r>
            <a:r>
              <a:rPr lang="en-GB" sz="2000" b="1" i="0" dirty="0">
                <a:solidFill>
                  <a:srgbClr val="000000"/>
                </a:solidFill>
                <a:effectLst/>
              </a:rPr>
              <a:t>Would you consider the following changes to reduce costs?</a:t>
            </a:r>
          </a:p>
          <a:p>
            <a:endParaRPr lang="en-GB" sz="2000" b="1" dirty="0">
              <a:solidFill>
                <a:srgbClr val="000000"/>
              </a:solidFill>
            </a:endParaRPr>
          </a:p>
          <a:p>
            <a:r>
              <a:rPr lang="en-GB" sz="2000" b="1" i="0" dirty="0">
                <a:solidFill>
                  <a:srgbClr val="000000"/>
                </a:solidFill>
                <a:effectLst/>
              </a:rPr>
              <a:t>Provide an unbranded option for any branded items?</a:t>
            </a:r>
          </a:p>
          <a:p>
            <a:pPr marL="285750" indent="-285750">
              <a:buFont typeface="Arial" panose="020B0604020202020204" pitchFamily="34" charset="0"/>
              <a:buChar char="•"/>
            </a:pPr>
            <a:r>
              <a:rPr lang="en-GB" sz="2000" dirty="0">
                <a:solidFill>
                  <a:srgbClr val="000000"/>
                </a:solidFill>
              </a:rPr>
              <a:t>83% of schools responded ‘Yes, already in place’</a:t>
            </a:r>
          </a:p>
          <a:p>
            <a:pPr marL="285750" indent="-285750">
              <a:buFont typeface="Arial" panose="020B0604020202020204" pitchFamily="34" charset="0"/>
              <a:buChar char="•"/>
            </a:pPr>
            <a:r>
              <a:rPr lang="en-GB" sz="2000" i="0" dirty="0">
                <a:solidFill>
                  <a:srgbClr val="000000"/>
                </a:solidFill>
                <a:effectLst/>
              </a:rPr>
              <a:t>6% of schools responded ‘Y</a:t>
            </a:r>
            <a:r>
              <a:rPr lang="en-GB" sz="2000" dirty="0">
                <a:solidFill>
                  <a:srgbClr val="000000"/>
                </a:solidFill>
              </a:rPr>
              <a:t>es </a:t>
            </a:r>
            <a:r>
              <a:rPr lang="en-GB" sz="2000" i="0" dirty="0">
                <a:solidFill>
                  <a:srgbClr val="000000"/>
                </a:solidFill>
                <a:effectLst/>
              </a:rPr>
              <a:t>would consider’</a:t>
            </a:r>
          </a:p>
          <a:p>
            <a:pPr marL="285750" indent="-285750">
              <a:buFont typeface="Arial" panose="020B0604020202020204" pitchFamily="34" charset="0"/>
              <a:buChar char="•"/>
            </a:pPr>
            <a:r>
              <a:rPr lang="en-GB" sz="2000" dirty="0">
                <a:solidFill>
                  <a:srgbClr val="000000"/>
                </a:solidFill>
              </a:rPr>
              <a:t>11% of schools responded ‘No’ </a:t>
            </a:r>
            <a:endParaRPr lang="en-GB" sz="2000" i="0" dirty="0">
              <a:solidFill>
                <a:srgbClr val="000000"/>
              </a:solidFill>
              <a:effectLst/>
            </a:endParaRPr>
          </a:p>
          <a:p>
            <a:endParaRPr lang="en-GB" sz="2000" b="1" dirty="0">
              <a:solidFill>
                <a:srgbClr val="000000"/>
              </a:solidFill>
            </a:endParaRPr>
          </a:p>
          <a:p>
            <a:r>
              <a:rPr lang="en-GB" sz="2000" b="1" i="0" dirty="0">
                <a:solidFill>
                  <a:srgbClr val="000000"/>
                </a:solidFill>
                <a:effectLst/>
              </a:rPr>
              <a:t>Introduce a branded embroidered patch that could be sewn onto items such as school blazers or jumpers to reduce the cost?</a:t>
            </a:r>
          </a:p>
          <a:p>
            <a:pPr marL="285750" indent="-285750">
              <a:buFont typeface="Arial" panose="020B0604020202020204" pitchFamily="34" charset="0"/>
              <a:buChar char="•"/>
            </a:pPr>
            <a:r>
              <a:rPr lang="en-GB" sz="2000" dirty="0">
                <a:solidFill>
                  <a:srgbClr val="000000"/>
                </a:solidFill>
              </a:rPr>
              <a:t>24% of schools responded ‘Yes, already in place’</a:t>
            </a:r>
          </a:p>
          <a:p>
            <a:pPr marL="285750" indent="-285750">
              <a:buFont typeface="Arial" panose="020B0604020202020204" pitchFamily="34" charset="0"/>
              <a:buChar char="•"/>
            </a:pPr>
            <a:r>
              <a:rPr lang="en-GB" sz="2000" dirty="0">
                <a:solidFill>
                  <a:srgbClr val="000000"/>
                </a:solidFill>
              </a:rPr>
              <a:t>47</a:t>
            </a:r>
            <a:r>
              <a:rPr lang="en-GB" sz="2000" i="0" dirty="0">
                <a:solidFill>
                  <a:srgbClr val="000000"/>
                </a:solidFill>
                <a:effectLst/>
              </a:rPr>
              <a:t>% of schools responded ‘Y</a:t>
            </a:r>
            <a:r>
              <a:rPr lang="en-GB" sz="2000" dirty="0">
                <a:solidFill>
                  <a:srgbClr val="000000"/>
                </a:solidFill>
              </a:rPr>
              <a:t>es </a:t>
            </a:r>
            <a:r>
              <a:rPr lang="en-GB" sz="2000" i="0" dirty="0">
                <a:solidFill>
                  <a:srgbClr val="000000"/>
                </a:solidFill>
                <a:effectLst/>
              </a:rPr>
              <a:t>would consider’</a:t>
            </a:r>
          </a:p>
          <a:p>
            <a:pPr marL="285750" indent="-285750">
              <a:buFont typeface="Arial" panose="020B0604020202020204" pitchFamily="34" charset="0"/>
              <a:buChar char="•"/>
            </a:pPr>
            <a:r>
              <a:rPr lang="en-GB" sz="2000" dirty="0">
                <a:solidFill>
                  <a:srgbClr val="000000"/>
                </a:solidFill>
              </a:rPr>
              <a:t>29% of schools responded ‘No’ </a:t>
            </a:r>
            <a:endParaRPr lang="en-GB" sz="2000" i="0" dirty="0">
              <a:solidFill>
                <a:srgbClr val="000000"/>
              </a:solidFill>
              <a:effectLst/>
            </a:endParaRPr>
          </a:p>
        </p:txBody>
      </p:sp>
      <p:graphicFrame>
        <p:nvGraphicFramePr>
          <p:cNvPr id="4" name="Chart 3">
            <a:extLst>
              <a:ext uri="{FF2B5EF4-FFF2-40B4-BE49-F238E27FC236}">
                <a16:creationId xmlns:a16="http://schemas.microsoft.com/office/drawing/2014/main" id="{F7295739-E0B7-F8C6-D776-7F3E75A0AF59}"/>
              </a:ext>
            </a:extLst>
          </p:cNvPr>
          <p:cNvGraphicFramePr>
            <a:graphicFrameLocks/>
          </p:cNvGraphicFramePr>
          <p:nvPr>
            <p:extLst>
              <p:ext uri="{D42A27DB-BD31-4B8C-83A1-F6EECF244321}">
                <p14:modId xmlns:p14="http://schemas.microsoft.com/office/powerpoint/2010/main" val="1333467091"/>
              </p:ext>
            </p:extLst>
          </p:nvPr>
        </p:nvGraphicFramePr>
        <p:xfrm>
          <a:off x="6177064" y="1211094"/>
          <a:ext cx="5573948" cy="5068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112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180533" y="199978"/>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a:bodyPr>
          <a:lstStyle/>
          <a:p>
            <a:pPr algn="l" eaLnBrk="1" hangingPunct="1"/>
            <a:r>
              <a:rPr lang="en-GB" altLang="en-US" sz="2176" b="1" dirty="0">
                <a:latin typeface="Verdana" panose="020B0604030504040204" pitchFamily="34" charset="0"/>
              </a:rPr>
              <a:t>Barriers to reducing school uniform costs</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9766" y="805642"/>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8</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9" name="Google Shape;1116;p105">
            <a:extLst>
              <a:ext uri="{FF2B5EF4-FFF2-40B4-BE49-F238E27FC236}">
                <a16:creationId xmlns:a16="http://schemas.microsoft.com/office/drawing/2014/main" id="{285544C2-9D8A-472D-83AC-81C714B893A0}"/>
              </a:ext>
            </a:extLst>
          </p:cNvPr>
          <p:cNvSpPr txBox="1"/>
          <p:nvPr/>
        </p:nvSpPr>
        <p:spPr>
          <a:xfrm>
            <a:off x="5965406" y="1518721"/>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10" name="Google Shape;1116;p105">
            <a:extLst>
              <a:ext uri="{FF2B5EF4-FFF2-40B4-BE49-F238E27FC236}">
                <a16:creationId xmlns:a16="http://schemas.microsoft.com/office/drawing/2014/main" id="{1FCAA722-9CE9-4E21-B131-2124CF12FF07}"/>
              </a:ext>
            </a:extLst>
          </p:cNvPr>
          <p:cNvSpPr txBox="1"/>
          <p:nvPr/>
        </p:nvSpPr>
        <p:spPr>
          <a:xfrm>
            <a:off x="5891921" y="4374368"/>
            <a:ext cx="4831973" cy="2448257"/>
          </a:xfrm>
          <a:prstGeom prst="rect">
            <a:avLst/>
          </a:prstGeom>
          <a:noFill/>
          <a:ln>
            <a:noFill/>
          </a:ln>
        </p:spPr>
        <p:txBody>
          <a:bodyPr spcFirstLastPara="1" lIns="96909" tIns="96909" rIns="96909" bIns="96909"/>
          <a:lstStyle/>
          <a:p>
            <a:pPr defTabSz="969226">
              <a:buClr>
                <a:srgbClr val="000000"/>
              </a:buClr>
              <a:defRPr/>
            </a:pPr>
            <a:endParaRPr lang="en" sz="1451" kern="0">
              <a:solidFill>
                <a:srgbClr val="000000"/>
              </a:solidFill>
              <a:latin typeface="Verdana" panose="020B0604030504040204" pitchFamily="34" charset="0"/>
              <a:ea typeface="Verdana" panose="020B0604030504040204" pitchFamily="34" charset="0"/>
              <a:cs typeface="Poppins"/>
              <a:sym typeface="Poppins"/>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14183" y="924590"/>
            <a:ext cx="11920152" cy="5620769"/>
          </a:xfrm>
          <a:prstGeom prst="rect">
            <a:avLst/>
          </a:prstGeom>
          <a:noFill/>
        </p:spPr>
        <p:txBody>
          <a:bodyPr wrap="square" rtlCol="0">
            <a:spAutoFit/>
          </a:bodyPr>
          <a:lstStyle/>
          <a:p>
            <a:r>
              <a:rPr lang="en-GB" dirty="0"/>
              <a:t>Schools were asked ‘</a:t>
            </a:r>
            <a:r>
              <a:rPr lang="en-GB" b="1" dirty="0"/>
              <a:t>What do you consider are the main barriers to reducing the cost of your school uniform, and what would support you in being able to do this?’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There was a variety of responses some specific to the question and other more general responses. The different types of responses are listed below:</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endParaRPr lang="en-GB" sz="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Specific responses to main barriers to reducing school uniform costs: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Tension between parental expectation of smart uniform to be maintained and need to cut costs. We're doing a consultation this term relating to our new school building about uniform so will see what families say!</a:t>
            </a:r>
          </a:p>
          <a:p>
            <a:pPr marL="171450" indent="-171450">
              <a:lnSpc>
                <a:spcPct val="107000"/>
              </a:lnSpc>
              <a:buFont typeface="Arial" panose="020B0604020202020204" pitchFamily="34" charset="0"/>
              <a:buChar char="•"/>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Two other local school have same colour uniform.  The branding makes our students identifiable.  The different colour tie and braid identifies the year group.</a:t>
            </a:r>
          </a:p>
          <a:p>
            <a:pPr marL="171450" lvl="0" indent="-171450">
              <a:lnSpc>
                <a:spcPct val="107000"/>
              </a:lnSpc>
              <a:spcAft>
                <a:spcPts val="800"/>
              </a:spcAft>
              <a:buFont typeface="Arial" panose="020B0604020202020204" pitchFamily="34" charset="0"/>
              <a:buChar char="•"/>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There are no barriers.  I do not know why this is a problem for schools?</a:t>
            </a:r>
          </a:p>
          <a:p>
            <a:pPr>
              <a:lnSpc>
                <a:spcPct val="107000"/>
              </a:lnSpc>
              <a:spcAft>
                <a:spcPts val="800"/>
              </a:spcAf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General responses: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Why our school have branded item / items of school uniform:</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We have never said that a jumper has to have the school logo on and that is the only branded piece of school uniform. We do offer a PE jumper, bookbags, fleece tops and reversible fleece tops but these are optional. Our uniform policy is aimed at keeping costs low.</a:t>
            </a:r>
          </a:p>
          <a:p>
            <a:pPr>
              <a:lnSpc>
                <a:spcPct val="107000"/>
              </a:lnSpc>
              <a:spcAft>
                <a:spcPts val="800"/>
              </a:spcAf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What schools are doing to make school uniform more affordable: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457200" algn="l"/>
              </a:tabLs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We make it as cheap as possible and run a second-hand gifting to families, as well as a hardship fund to buy new (including shoes)</a:t>
            </a:r>
          </a:p>
          <a:p>
            <a:pPr marL="171450" lvl="0" indent="-171450">
              <a:lnSpc>
                <a:spcPct val="107000"/>
              </a:lnSpc>
              <a:spcAft>
                <a:spcPts val="800"/>
              </a:spcAft>
              <a:buFont typeface="Arial" panose="020B0604020202020204" pitchFamily="34" charset="0"/>
              <a:buChar char="•"/>
              <a:tabLst>
                <a:tab pos="457200" algn="l"/>
              </a:tabLs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We have reduced as much as we can and offer parents second hand uniform if needed. Shoes are the only area we are unable to support parents</a:t>
            </a:r>
          </a:p>
          <a:p>
            <a:pPr marL="171450" lvl="0" indent="-171450">
              <a:lnSpc>
                <a:spcPct val="107000"/>
              </a:lnSpc>
              <a:spcAft>
                <a:spcPts val="800"/>
              </a:spcAft>
              <a:buFont typeface="Arial" panose="020B0604020202020204" pitchFamily="34" charset="0"/>
              <a:buChar char="•"/>
              <a:tabLst>
                <a:tab pos="457200" algn="l"/>
              </a:tabLs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We think our uniform is reasonably priced and sourced from a local supplier.  As a school we  provide FOC uniform to families in need.  Also, we have chosen not to have a school blazer. </a:t>
            </a:r>
          </a:p>
          <a:p>
            <a:pPr marL="171450" lvl="0" indent="-171450">
              <a:lnSpc>
                <a:spcPct val="107000"/>
              </a:lnSpc>
              <a:spcAft>
                <a:spcPts val="800"/>
              </a:spcAft>
              <a:buFont typeface="Arial" panose="020B0604020202020204" pitchFamily="34" charset="0"/>
              <a:buChar char="•"/>
              <a:tabLst>
                <a:tab pos="457200" algn="l"/>
              </a:tabLs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Our uniform is as cheap as it can be. We do not expect children to wear branded jumpers. If they wish to wear the logo then they have the option, but it is not an expectation. Our school has a very high level of deprivation, and our view is that wearing a jumper without a school logo does not affect their learning. </a:t>
            </a:r>
          </a:p>
          <a:p>
            <a:pPr marL="171450" indent="-171450">
              <a:lnSpc>
                <a:spcPct val="107000"/>
              </a:lnSpc>
              <a:spcAft>
                <a:spcPts val="800"/>
              </a:spcAft>
              <a:buFont typeface="Arial" panose="020B0604020202020204" pitchFamily="34" charset="0"/>
              <a:buChar char="•"/>
              <a:tabLst>
                <a:tab pos="457200" algn="l"/>
              </a:tabLs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We have already considered barriers and have implemented ways to reduce cost to parents. We are now considering actively encouraging recycling of used and outgrown uniform offered at no cost to families who are struggling.</a:t>
            </a:r>
          </a:p>
        </p:txBody>
      </p:sp>
    </p:spTree>
    <p:extLst>
      <p:ext uri="{BB962C8B-B14F-4D97-AF65-F5344CB8AC3E}">
        <p14:creationId xmlns:p14="http://schemas.microsoft.com/office/powerpoint/2010/main" val="229943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28A518-3AD7-48DE-8C18-6066BF82ECE1}"/>
              </a:ext>
            </a:extLst>
          </p:cNvPr>
          <p:cNvSpPr>
            <a:spLocks noGrp="1" noChangeArrowheads="1"/>
          </p:cNvSpPr>
          <p:nvPr>
            <p:ph type="title"/>
          </p:nvPr>
        </p:nvSpPr>
        <p:spPr bwMode="auto">
          <a:xfrm>
            <a:off x="1287577" y="100051"/>
            <a:ext cx="9616846" cy="6521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82918" tIns="41459" rIns="82918" bIns="41459" numCol="1" rtlCol="0" anchor="t" anchorCtr="0" compatLnSpc="1">
            <a:prstTxWarp prst="textNoShape">
              <a:avLst/>
            </a:prstTxWarp>
            <a:normAutofit fontScale="90000"/>
          </a:bodyPr>
          <a:lstStyle/>
          <a:p>
            <a:pPr algn="l" eaLnBrk="1" hangingPunct="1"/>
            <a:br>
              <a:rPr lang="en-GB" altLang="en-US" sz="2176" b="1" dirty="0">
                <a:latin typeface="Verdana" panose="020B0604030504040204" pitchFamily="34" charset="0"/>
              </a:rPr>
            </a:br>
            <a:r>
              <a:rPr lang="en-GB" altLang="en-US" sz="2176" b="1" dirty="0">
                <a:latin typeface="Verdana" panose="020B0604030504040204" pitchFamily="34" charset="0"/>
              </a:rPr>
              <a:t>Financial support offered to families to purchase school uniform</a:t>
            </a:r>
            <a:endParaRPr lang="en-GB" altLang="en-US" sz="1088" b="1" dirty="0">
              <a:latin typeface="Verdana" panose="020B0604030504040204" pitchFamily="34" charset="0"/>
            </a:endParaRPr>
          </a:p>
        </p:txBody>
      </p:sp>
      <p:sp>
        <p:nvSpPr>
          <p:cNvPr id="11267" name="Rectangle 5">
            <a:extLst>
              <a:ext uri="{FF2B5EF4-FFF2-40B4-BE49-F238E27FC236}">
                <a16:creationId xmlns:a16="http://schemas.microsoft.com/office/drawing/2014/main" id="{081524F5-D2CC-4D05-8C68-429B7AC17774}"/>
              </a:ext>
            </a:extLst>
          </p:cNvPr>
          <p:cNvSpPr>
            <a:spLocks noChangeArrowheads="1"/>
          </p:cNvSpPr>
          <p:nvPr/>
        </p:nvSpPr>
        <p:spPr bwMode="auto">
          <a:xfrm>
            <a:off x="1244530" y="821337"/>
            <a:ext cx="9692468" cy="33109"/>
          </a:xfrm>
          <a:prstGeom prst="rect">
            <a:avLst/>
          </a:prstGeom>
          <a:solidFill>
            <a:srgbClr val="1FB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bg1"/>
                </a:solidFill>
                <a:latin typeface="Arial" panose="020B0604020202020204" pitchFamily="34" charset="0"/>
                <a:ea typeface="ＭＳ Ｐゴシック" panose="020B0600070205080204" pitchFamily="34" charset="-128"/>
              </a:defRPr>
            </a:lvl1pPr>
            <a:lvl2pPr marL="742950" indent="-285750">
              <a:defRPr sz="2400" b="1">
                <a:solidFill>
                  <a:schemeClr val="bg1"/>
                </a:solidFill>
                <a:latin typeface="Arial" panose="020B0604020202020204" pitchFamily="34" charset="0"/>
                <a:ea typeface="ＭＳ Ｐゴシック" panose="020B0600070205080204" pitchFamily="34" charset="-128"/>
              </a:defRPr>
            </a:lvl2pPr>
            <a:lvl3pPr marL="1143000" indent="-228600">
              <a:defRPr sz="2400" b="1">
                <a:solidFill>
                  <a:schemeClr val="bg1"/>
                </a:solidFill>
                <a:latin typeface="Arial" panose="020B0604020202020204" pitchFamily="34" charset="0"/>
                <a:ea typeface="ＭＳ Ｐゴシック" panose="020B0600070205080204" pitchFamily="34" charset="-128"/>
              </a:defRPr>
            </a:lvl3pPr>
            <a:lvl4pPr marL="1600200" indent="-228600">
              <a:defRPr sz="2400" b="1">
                <a:solidFill>
                  <a:schemeClr val="bg1"/>
                </a:solidFill>
                <a:latin typeface="Arial" panose="020B0604020202020204" pitchFamily="34" charset="0"/>
                <a:ea typeface="ＭＳ Ｐゴシック" panose="020B0600070205080204" pitchFamily="34" charset="-128"/>
              </a:defRPr>
            </a:lvl4pPr>
            <a:lvl5pPr marL="2057400" indent="-228600">
              <a:defRPr sz="2400" b="1">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1"/>
                </a:solidFill>
                <a:latin typeface="Arial" panose="020B0604020202020204" pitchFamily="34" charset="0"/>
                <a:ea typeface="ＭＳ Ｐゴシック" panose="020B0600070205080204" pitchFamily="34" charset="-128"/>
              </a:defRPr>
            </a:lvl9pPr>
          </a:lstStyle>
          <a:p>
            <a:pPr eaLnBrk="1" hangingPunct="1"/>
            <a:endParaRPr lang="en-US" altLang="en-US" sz="2176" b="0" dirty="0">
              <a:solidFill>
                <a:srgbClr val="000000"/>
              </a:solidFill>
            </a:endParaRPr>
          </a:p>
        </p:txBody>
      </p:sp>
      <p:sp>
        <p:nvSpPr>
          <p:cNvPr id="18" name="Slide Number Placeholder 4">
            <a:extLst>
              <a:ext uri="{FF2B5EF4-FFF2-40B4-BE49-F238E27FC236}">
                <a16:creationId xmlns:a16="http://schemas.microsoft.com/office/drawing/2014/main" id="{A31ABE76-8D96-433E-8419-315BA6A32829}"/>
              </a:ext>
            </a:extLst>
          </p:cNvPr>
          <p:cNvSpPr txBox="1">
            <a:spLocks/>
          </p:cNvSpPr>
          <p:nvPr/>
        </p:nvSpPr>
        <p:spPr>
          <a:xfrm>
            <a:off x="10464221" y="6497956"/>
            <a:ext cx="472777" cy="331096"/>
          </a:xfrm>
          <a:prstGeom prst="rect">
            <a:avLst/>
          </a:prstGeom>
        </p:spPr>
        <p:txBody>
          <a:bodyPr/>
          <a:lstStyle>
            <a:defPPr>
              <a:defRPr lang="en-GB"/>
            </a:defPPr>
            <a:lvl1pPr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bg1"/>
                </a:solidFill>
                <a:latin typeface="Arial" panose="020B0604020202020204" pitchFamily="34" charset="0"/>
                <a:ea typeface="MS PGothic" panose="020B0600070205080204" pitchFamily="34" charset="-128"/>
                <a:cs typeface="+mn-cs"/>
              </a:defRPr>
            </a:lvl9pPr>
          </a:lstStyle>
          <a:p>
            <a:pPr>
              <a:defRPr/>
            </a:pPr>
            <a:fld id="{5B54023A-89E2-494B-A09B-A51830B93306}" type="slidenum">
              <a:rPr lang="en-US" altLang="en-US" sz="997" b="0">
                <a:solidFill>
                  <a:schemeClr val="tx1"/>
                </a:solidFill>
                <a:latin typeface="Verdana" panose="020B0604030504040204" pitchFamily="34" charset="0"/>
                <a:ea typeface="Verdana" panose="020B0604030504040204" pitchFamily="34" charset="0"/>
              </a:rPr>
              <a:pPr>
                <a:defRPr/>
              </a:pPr>
              <a:t>9</a:t>
            </a:fld>
            <a:endParaRPr lang="en-US" altLang="en-US" sz="997" b="0" dirty="0">
              <a:solidFill>
                <a:schemeClr val="tx1"/>
              </a:solidFill>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BA740FF4-F60C-87E8-5AC5-EAAE603A55BF}"/>
              </a:ext>
            </a:extLst>
          </p:cNvPr>
          <p:cNvSpPr txBox="1"/>
          <p:nvPr/>
        </p:nvSpPr>
        <p:spPr>
          <a:xfrm>
            <a:off x="233298" y="2364270"/>
            <a:ext cx="7218089" cy="4524315"/>
          </a:xfrm>
          <a:prstGeom prst="rect">
            <a:avLst/>
          </a:prstGeom>
          <a:noFill/>
        </p:spPr>
        <p:txBody>
          <a:bodyPr wrap="square" rtlCol="0">
            <a:spAutoFit/>
          </a:bodyPr>
          <a:lstStyle/>
          <a:p>
            <a:endParaRPr lang="en-GB" dirty="0"/>
          </a:p>
          <a:p>
            <a:r>
              <a:rPr lang="en-GB" b="1" dirty="0"/>
              <a:t>There was a variety of responses, some of these were:</a:t>
            </a:r>
            <a:endParaRPr lang="en-GB" dirty="0"/>
          </a:p>
          <a:p>
            <a:pPr marL="285750" indent="-285750">
              <a:buFont typeface="Arial" panose="020B0604020202020204" pitchFamily="34" charset="0"/>
              <a:buChar char="•"/>
            </a:pPr>
            <a:r>
              <a:rPr lang="en-GB" dirty="0"/>
              <a:t>Uniform is provided for vulnerable families.</a:t>
            </a:r>
          </a:p>
          <a:p>
            <a:pPr marL="285750" indent="-285750">
              <a:buFont typeface="Arial" panose="020B0604020202020204" pitchFamily="34" charset="0"/>
              <a:buChar char="•"/>
            </a:pPr>
            <a:r>
              <a:rPr lang="en-GB" dirty="0"/>
              <a:t>We offer good quality second hand uniform for free for families who need support. </a:t>
            </a:r>
          </a:p>
          <a:p>
            <a:pPr marL="285750" indent="-285750">
              <a:buFont typeface="Arial" panose="020B0604020202020204" pitchFamily="34" charset="0"/>
              <a:buChar char="•"/>
            </a:pPr>
            <a:r>
              <a:rPr lang="en-GB" dirty="0"/>
              <a:t>Hardship Fund for PPG pupils or those experiencing unexpected financial hardship</a:t>
            </a:r>
          </a:p>
          <a:p>
            <a:pPr marL="285750" indent="-285750">
              <a:buFont typeface="Arial" panose="020B0604020202020204" pitchFamily="34" charset="0"/>
              <a:buChar char="•"/>
            </a:pPr>
            <a:r>
              <a:rPr lang="en-GB" dirty="0"/>
              <a:t>If a family struggles to purchase the used uniform, we can offer a second handed one for free</a:t>
            </a:r>
          </a:p>
          <a:p>
            <a:pPr marL="285750" indent="-285750">
              <a:buFont typeface="Arial" panose="020B0604020202020204" pitchFamily="34" charset="0"/>
              <a:buChar char="•"/>
            </a:pPr>
            <a:r>
              <a:rPr lang="en-GB" dirty="0"/>
              <a:t>In hardship circumstances provided they can give evidence that it is necessary.</a:t>
            </a:r>
          </a:p>
          <a:p>
            <a:pPr marL="285750" indent="-285750">
              <a:buFont typeface="Arial" panose="020B0604020202020204" pitchFamily="34" charset="0"/>
              <a:buChar char="•"/>
            </a:pPr>
            <a:r>
              <a:rPr lang="en-GB" dirty="0"/>
              <a:t>We have given low-income families/ refugees uniform and preloved uniform too. </a:t>
            </a:r>
          </a:p>
          <a:p>
            <a:endParaRPr lang="en-GB" dirty="0"/>
          </a:p>
          <a:p>
            <a:r>
              <a:rPr lang="en-GB" b="1" dirty="0"/>
              <a:t>To see the full response to how schools have reduced uniform costs, refer to appendix 2. </a:t>
            </a:r>
          </a:p>
        </p:txBody>
      </p:sp>
      <p:sp>
        <p:nvSpPr>
          <p:cNvPr id="4" name="TextBox 3">
            <a:extLst>
              <a:ext uri="{FF2B5EF4-FFF2-40B4-BE49-F238E27FC236}">
                <a16:creationId xmlns:a16="http://schemas.microsoft.com/office/drawing/2014/main" id="{DFC55A0E-19DC-3B7D-DCBB-42DEFEA96962}"/>
              </a:ext>
            </a:extLst>
          </p:cNvPr>
          <p:cNvSpPr txBox="1"/>
          <p:nvPr/>
        </p:nvSpPr>
        <p:spPr>
          <a:xfrm>
            <a:off x="244000" y="920510"/>
            <a:ext cx="11580945" cy="1754326"/>
          </a:xfrm>
          <a:prstGeom prst="rect">
            <a:avLst/>
          </a:prstGeom>
          <a:noFill/>
        </p:spPr>
        <p:txBody>
          <a:bodyPr wrap="square" rtlCol="0">
            <a:spAutoFit/>
          </a:bodyPr>
          <a:lstStyle/>
          <a:p>
            <a:r>
              <a:rPr lang="en-GB" dirty="0"/>
              <a:t>Schools were asked </a:t>
            </a:r>
            <a:r>
              <a:rPr lang="en-GB" b="1" i="0" dirty="0">
                <a:solidFill>
                  <a:srgbClr val="000000"/>
                </a:solidFill>
                <a:effectLst/>
              </a:rPr>
              <a:t>Do you offer families any financial support to purchase school uniform?</a:t>
            </a:r>
          </a:p>
          <a:p>
            <a:endParaRPr lang="en-GB" dirty="0"/>
          </a:p>
          <a:p>
            <a:r>
              <a:rPr lang="en-GB" dirty="0"/>
              <a:t>Schools that responded 82% of schools said they offer families financial support to purchase school uniform. </a:t>
            </a:r>
          </a:p>
          <a:p>
            <a:endParaRPr lang="en-GB" dirty="0"/>
          </a:p>
          <a:p>
            <a:r>
              <a:rPr lang="en-GB" dirty="0"/>
              <a:t>In the survey schools were asked a follow up question – </a:t>
            </a:r>
          </a:p>
          <a:p>
            <a:r>
              <a:rPr lang="en-GB" b="1" dirty="0"/>
              <a:t>‘If yes, what circumstances would this financial support be offered?’</a:t>
            </a:r>
          </a:p>
        </p:txBody>
      </p:sp>
      <p:graphicFrame>
        <p:nvGraphicFramePr>
          <p:cNvPr id="5" name="Chart 4">
            <a:extLst>
              <a:ext uri="{FF2B5EF4-FFF2-40B4-BE49-F238E27FC236}">
                <a16:creationId xmlns:a16="http://schemas.microsoft.com/office/drawing/2014/main" id="{13EC5ADF-91A3-F8C6-CA24-99CD7274288B}"/>
              </a:ext>
            </a:extLst>
          </p:cNvPr>
          <p:cNvGraphicFramePr>
            <a:graphicFrameLocks/>
          </p:cNvGraphicFramePr>
          <p:nvPr>
            <p:extLst>
              <p:ext uri="{D42A27DB-BD31-4B8C-83A1-F6EECF244321}">
                <p14:modId xmlns:p14="http://schemas.microsoft.com/office/powerpoint/2010/main" val="269703394"/>
              </p:ext>
            </p:extLst>
          </p:nvPr>
        </p:nvGraphicFramePr>
        <p:xfrm>
          <a:off x="7670259" y="2096309"/>
          <a:ext cx="4340157" cy="43355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2226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1302</TotalTime>
  <Words>3287</Words>
  <Application>Microsoft Office PowerPoint</Application>
  <PresentationFormat>Widescreen</PresentationFormat>
  <Paragraphs>257</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Calibri Light</vt:lpstr>
      <vt:lpstr>Segoe UI</vt:lpstr>
      <vt:lpstr>Verdana</vt:lpstr>
      <vt:lpstr>Office Theme</vt:lpstr>
      <vt:lpstr>PowerPoint Presentation</vt:lpstr>
      <vt:lpstr>Ealing Council School Uniform Survey</vt:lpstr>
      <vt:lpstr>Key Highlights Ealing Council School Uniform Survey  </vt:lpstr>
      <vt:lpstr>School Uniform Policy: Branded v’s un-branded items</vt:lpstr>
      <vt:lpstr> School Uniform Costs</vt:lpstr>
      <vt:lpstr> How have schools reduced school uniform costs</vt:lpstr>
      <vt:lpstr> Other changes to reduce uniform costs</vt:lpstr>
      <vt:lpstr>Barriers to reducing school uniform costs</vt:lpstr>
      <vt:lpstr> Financial support offered to families to purchase school uniform</vt:lpstr>
      <vt:lpstr> Pre-loved / second hand uniforms</vt:lpstr>
      <vt:lpstr> Communication and engagement with parents</vt:lpstr>
      <vt:lpstr> School initiatives</vt:lpstr>
      <vt:lpstr> Appendix 1: How have schools reduced school uniform costs </vt:lpstr>
      <vt:lpstr> Appendix 1: How have schools reduced school uniform costs continued</vt:lpstr>
      <vt:lpstr> Appendix 2: Financial support offered to families to purchase school uniform</vt:lpstr>
      <vt:lpstr> Appendix 3: Pre-loved / second hand uniforms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Gunnery</dc:creator>
  <cp:lastModifiedBy>Deirdre Pollard</cp:lastModifiedBy>
  <cp:revision>3</cp:revision>
  <dcterms:created xsi:type="dcterms:W3CDTF">2024-02-06T15:09:01Z</dcterms:created>
  <dcterms:modified xsi:type="dcterms:W3CDTF">2024-03-01T14:19:50Z</dcterms:modified>
</cp:coreProperties>
</file>