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458" r:id="rId3"/>
    <p:sldId id="459" r:id="rId4"/>
    <p:sldId id="460" r:id="rId5"/>
    <p:sldId id="836" r:id="rId6"/>
    <p:sldId id="457" r:id="rId7"/>
    <p:sldId id="519" r:id="rId8"/>
    <p:sldId id="499" r:id="rId9"/>
    <p:sldId id="500" r:id="rId10"/>
    <p:sldId id="517" r:id="rId11"/>
    <p:sldId id="450" r:id="rId12"/>
    <p:sldId id="484" r:id="rId13"/>
    <p:sldId id="507" r:id="rId14"/>
    <p:sldId id="541" r:id="rId15"/>
    <p:sldId id="832" r:id="rId16"/>
    <p:sldId id="545" r:id="rId17"/>
    <p:sldId id="556" r:id="rId18"/>
    <p:sldId id="547" r:id="rId19"/>
    <p:sldId id="561" r:id="rId20"/>
    <p:sldId id="548" r:id="rId21"/>
    <p:sldId id="563" r:id="rId22"/>
    <p:sldId id="565" r:id="rId23"/>
    <p:sldId id="436" r:id="rId24"/>
    <p:sldId id="437" r:id="rId25"/>
    <p:sldId id="295" r:id="rId26"/>
    <p:sldId id="549" r:id="rId27"/>
    <p:sldId id="566" r:id="rId28"/>
    <p:sldId id="567" r:id="rId29"/>
    <p:sldId id="261" r:id="rId30"/>
    <p:sldId id="453" r:id="rId31"/>
    <p:sldId id="833" r:id="rId32"/>
    <p:sldId id="550" r:id="rId33"/>
    <p:sldId id="569" r:id="rId34"/>
    <p:sldId id="441" r:id="rId35"/>
    <p:sldId id="571" r:id="rId36"/>
    <p:sldId id="572" r:id="rId37"/>
    <p:sldId id="585" r:id="rId38"/>
    <p:sldId id="586" r:id="rId39"/>
    <p:sldId id="551" r:id="rId40"/>
    <p:sldId id="573" r:id="rId41"/>
    <p:sldId id="574" r:id="rId42"/>
    <p:sldId id="835" r:id="rId43"/>
    <p:sldId id="552" r:id="rId44"/>
    <p:sldId id="579" r:id="rId45"/>
    <p:sldId id="465" r:id="rId46"/>
    <p:sldId id="818" r:id="rId47"/>
    <p:sldId id="580" r:id="rId48"/>
    <p:sldId id="578" r:id="rId49"/>
    <p:sldId id="487" r:id="rId50"/>
    <p:sldId id="46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86" d="100"/>
          <a:sy n="86" d="100"/>
        </p:scale>
        <p:origin x="48" y="1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F80FF-B9D6-4756-ADB5-265490A357D7}" type="datetimeFigureOut">
              <a:rPr lang="en-GB" smtClean="0"/>
              <a:t>28/05/2020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2943F-CC49-4AB2-BDE4-48D7E6DD0B17}" type="slidenum">
              <a:rPr lang="en-GB" smtClean="0"/>
              <a:t>‹#›</a:t>
            </a:fld>
            <a:endParaRPr lang="en-GB"/>
          </a:p>
        </p:txBody>
      </p:sp>
    </p:spTree>
    <p:extLst>
      <p:ext uri="{BB962C8B-B14F-4D97-AF65-F5344CB8AC3E}">
        <p14:creationId xmlns:p14="http://schemas.microsoft.com/office/powerpoint/2010/main" val="1387139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0FCC9F4E-AE59-4F05-8308-18C59B9E12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B8B38A-D03B-4CE0-839A-E407DBAE5231}" type="slidenum">
              <a:rPr lang="en-GB" altLang="en-US" smtClean="0"/>
              <a:pPr/>
              <a:t>29</a:t>
            </a:fld>
            <a:endParaRPr lang="en-GB" altLang="en-US"/>
          </a:p>
        </p:txBody>
      </p:sp>
      <p:sp>
        <p:nvSpPr>
          <p:cNvPr id="36867" name="Rectangle 2">
            <a:extLst>
              <a:ext uri="{FF2B5EF4-FFF2-40B4-BE49-F238E27FC236}">
                <a16:creationId xmlns:a16="http://schemas.microsoft.com/office/drawing/2014/main" id="{4A087214-994E-4DF1-91F3-42A3CE551E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E3F4D380-5B1A-424C-8CD8-868D8AC78A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solidFill>
                  <a:srgbClr val="333333"/>
                </a:solidFill>
                <a:latin typeface="Arial" panose="020B0604020202020204" pitchFamily="34" charset="0"/>
              </a:rPr>
              <a:t>6. Muluken sleeps on her mother's lap.</a:t>
            </a:r>
          </a:p>
          <a:p>
            <a:r>
              <a:rPr lang="en-GB" altLang="en-US">
                <a:solidFill>
                  <a:srgbClr val="333333"/>
                </a:solidFill>
                <a:latin typeface="Arial" panose="020B0604020202020204" pitchFamily="34" charset="0"/>
              </a:rPr>
              <a:t>Photo: Rhodri Jones/Oxfam</a:t>
            </a:r>
          </a:p>
          <a:p>
            <a:r>
              <a:rPr lang="en-GB" altLang="en-US" b="1">
                <a:solidFill>
                  <a:srgbClr val="333333"/>
                </a:solidFill>
                <a:latin typeface="Arial" panose="020B0604020202020204" pitchFamily="34" charset="0"/>
              </a:rPr>
              <a:t>Muluken sleeps on her mother's lap. </a:t>
            </a:r>
            <a:r>
              <a:rPr lang="en-GB" altLang="en-US">
                <a:solidFill>
                  <a:srgbClr val="333333"/>
                </a:solidFill>
                <a:latin typeface="Arial" panose="020B0604020202020204" pitchFamily="34" charset="0"/>
              </a:rPr>
              <a:t>There is no electricity in Gerba Sefer village, and so the family use a paraffin lamp. At night it can get cold and it's sometimes frosty in November and December. </a:t>
            </a:r>
            <a:br>
              <a:rPr lang="en-GB" altLang="en-US">
                <a:solidFill>
                  <a:srgbClr val="333333"/>
                </a:solidFill>
                <a:latin typeface="Arial" panose="020B0604020202020204" pitchFamily="34" charset="0"/>
              </a:rPr>
            </a:br>
            <a:br>
              <a:rPr lang="en-GB" altLang="en-US">
                <a:solidFill>
                  <a:srgbClr val="333333"/>
                </a:solidFill>
                <a:latin typeface="Arial" panose="020B0604020202020204" pitchFamily="34" charset="0"/>
              </a:rPr>
            </a:br>
            <a:r>
              <a:rPr lang="en-GB" altLang="en-US" b="1">
                <a:solidFill>
                  <a:srgbClr val="333333"/>
                </a:solidFill>
                <a:latin typeface="Arial" panose="020B0604020202020204" pitchFamily="34" charset="0"/>
              </a:rPr>
              <a:t>Discussion: Do we waste power (eg electricity) in the North? What can we do to save energy at home?</a:t>
            </a:r>
            <a:endParaRPr lang="en-GB" altLang="en-US">
              <a:solidFill>
                <a:srgbClr val="333333"/>
              </a:solidFill>
              <a:latin typeface="Arial" panose="020B0604020202020204" pitchFamily="34" charset="0"/>
            </a:endParaRPr>
          </a:p>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9002E62B-DD57-489B-A7AD-1DF65BDE3FA1}" type="slidenum">
              <a:rPr lang="en-GB" smtClean="0"/>
              <a:t>40</a:t>
            </a:fld>
            <a:endParaRPr lang="en-GB"/>
          </a:p>
        </p:txBody>
      </p:sp>
    </p:spTree>
    <p:extLst>
      <p:ext uri="{BB962C8B-B14F-4D97-AF65-F5344CB8AC3E}">
        <p14:creationId xmlns:p14="http://schemas.microsoft.com/office/powerpoint/2010/main" val="3560458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334F0-803E-44A4-AE20-34BF940C5C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97ACC2-93AA-41DD-8F9F-415238A2A5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B4F7A27-415D-414F-9337-BDABC6C3D3EB}"/>
              </a:ext>
            </a:extLst>
          </p:cNvPr>
          <p:cNvSpPr>
            <a:spLocks noGrp="1"/>
          </p:cNvSpPr>
          <p:nvPr>
            <p:ph type="dt" sz="half" idx="10"/>
          </p:nvPr>
        </p:nvSpPr>
        <p:spPr/>
        <p:txBody>
          <a:bodyPr/>
          <a:lstStyle/>
          <a:p>
            <a:fld id="{5ECA6A4D-21D7-4403-B3A0-9ED629592140}" type="datetimeFigureOut">
              <a:rPr lang="en-GB" smtClean="0"/>
              <a:t>28/05/2020</a:t>
            </a:fld>
            <a:endParaRPr lang="en-GB"/>
          </a:p>
        </p:txBody>
      </p:sp>
      <p:sp>
        <p:nvSpPr>
          <p:cNvPr id="5" name="Footer Placeholder 4">
            <a:extLst>
              <a:ext uri="{FF2B5EF4-FFF2-40B4-BE49-F238E27FC236}">
                <a16:creationId xmlns:a16="http://schemas.microsoft.com/office/drawing/2014/main" id="{D0839752-E030-42F7-A96F-1E703D2E27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7863C4-8863-4451-B861-6CFB3F932C03}"/>
              </a:ext>
            </a:extLst>
          </p:cNvPr>
          <p:cNvSpPr>
            <a:spLocks noGrp="1"/>
          </p:cNvSpPr>
          <p:nvPr>
            <p:ph type="sldNum" sz="quarter" idx="12"/>
          </p:nvPr>
        </p:nvSpPr>
        <p:spPr/>
        <p:txBody>
          <a:bodyPr/>
          <a:lstStyle/>
          <a:p>
            <a:fld id="{CBCEFCD1-F911-4A23-AE5A-8EB01D7CEBC1}" type="slidenum">
              <a:rPr lang="en-GB" smtClean="0"/>
              <a:t>‹#›</a:t>
            </a:fld>
            <a:endParaRPr lang="en-GB"/>
          </a:p>
        </p:txBody>
      </p:sp>
    </p:spTree>
    <p:extLst>
      <p:ext uri="{BB962C8B-B14F-4D97-AF65-F5344CB8AC3E}">
        <p14:creationId xmlns:p14="http://schemas.microsoft.com/office/powerpoint/2010/main" val="291190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9B22E-00EE-4B85-8966-5537BF2E46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6438A4-EAA7-461D-9967-EF07C7673E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F30B4A-DF40-4B30-8C4F-B70112A27D02}"/>
              </a:ext>
            </a:extLst>
          </p:cNvPr>
          <p:cNvSpPr>
            <a:spLocks noGrp="1"/>
          </p:cNvSpPr>
          <p:nvPr>
            <p:ph type="dt" sz="half" idx="10"/>
          </p:nvPr>
        </p:nvSpPr>
        <p:spPr/>
        <p:txBody>
          <a:bodyPr/>
          <a:lstStyle/>
          <a:p>
            <a:fld id="{5ECA6A4D-21D7-4403-B3A0-9ED629592140}" type="datetimeFigureOut">
              <a:rPr lang="en-GB" smtClean="0"/>
              <a:t>28/05/2020</a:t>
            </a:fld>
            <a:endParaRPr lang="en-GB"/>
          </a:p>
        </p:txBody>
      </p:sp>
      <p:sp>
        <p:nvSpPr>
          <p:cNvPr id="5" name="Footer Placeholder 4">
            <a:extLst>
              <a:ext uri="{FF2B5EF4-FFF2-40B4-BE49-F238E27FC236}">
                <a16:creationId xmlns:a16="http://schemas.microsoft.com/office/drawing/2014/main" id="{15E18E88-DFD1-4327-B288-245B0C19E0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9E5967-BFB1-4FAA-94E9-AE387F8D152D}"/>
              </a:ext>
            </a:extLst>
          </p:cNvPr>
          <p:cNvSpPr>
            <a:spLocks noGrp="1"/>
          </p:cNvSpPr>
          <p:nvPr>
            <p:ph type="sldNum" sz="quarter" idx="12"/>
          </p:nvPr>
        </p:nvSpPr>
        <p:spPr/>
        <p:txBody>
          <a:bodyPr/>
          <a:lstStyle/>
          <a:p>
            <a:fld id="{CBCEFCD1-F911-4A23-AE5A-8EB01D7CEBC1}" type="slidenum">
              <a:rPr lang="en-GB" smtClean="0"/>
              <a:t>‹#›</a:t>
            </a:fld>
            <a:endParaRPr lang="en-GB"/>
          </a:p>
        </p:txBody>
      </p:sp>
    </p:spTree>
    <p:extLst>
      <p:ext uri="{BB962C8B-B14F-4D97-AF65-F5344CB8AC3E}">
        <p14:creationId xmlns:p14="http://schemas.microsoft.com/office/powerpoint/2010/main" val="3622324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16DC27-25A6-48C9-B8A8-F00BE53512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F756328-4371-4263-B551-E47CCD3165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7D6930-85B6-4046-8C12-FCCA2C0BC6CB}"/>
              </a:ext>
            </a:extLst>
          </p:cNvPr>
          <p:cNvSpPr>
            <a:spLocks noGrp="1"/>
          </p:cNvSpPr>
          <p:nvPr>
            <p:ph type="dt" sz="half" idx="10"/>
          </p:nvPr>
        </p:nvSpPr>
        <p:spPr/>
        <p:txBody>
          <a:bodyPr/>
          <a:lstStyle/>
          <a:p>
            <a:fld id="{5ECA6A4D-21D7-4403-B3A0-9ED629592140}" type="datetimeFigureOut">
              <a:rPr lang="en-GB" smtClean="0"/>
              <a:t>28/05/2020</a:t>
            </a:fld>
            <a:endParaRPr lang="en-GB"/>
          </a:p>
        </p:txBody>
      </p:sp>
      <p:sp>
        <p:nvSpPr>
          <p:cNvPr id="5" name="Footer Placeholder 4">
            <a:extLst>
              <a:ext uri="{FF2B5EF4-FFF2-40B4-BE49-F238E27FC236}">
                <a16:creationId xmlns:a16="http://schemas.microsoft.com/office/drawing/2014/main" id="{859517FD-4388-4D6B-B4C9-90133D261F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62A71A-A71C-43FA-AC27-4DFA4B4372E9}"/>
              </a:ext>
            </a:extLst>
          </p:cNvPr>
          <p:cNvSpPr>
            <a:spLocks noGrp="1"/>
          </p:cNvSpPr>
          <p:nvPr>
            <p:ph type="sldNum" sz="quarter" idx="12"/>
          </p:nvPr>
        </p:nvSpPr>
        <p:spPr/>
        <p:txBody>
          <a:bodyPr/>
          <a:lstStyle/>
          <a:p>
            <a:fld id="{CBCEFCD1-F911-4A23-AE5A-8EB01D7CEBC1}" type="slidenum">
              <a:rPr lang="en-GB" smtClean="0"/>
              <a:t>‹#›</a:t>
            </a:fld>
            <a:endParaRPr lang="en-GB"/>
          </a:p>
        </p:txBody>
      </p:sp>
    </p:spTree>
    <p:extLst>
      <p:ext uri="{BB962C8B-B14F-4D97-AF65-F5344CB8AC3E}">
        <p14:creationId xmlns:p14="http://schemas.microsoft.com/office/powerpoint/2010/main" val="2785223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17558978-E738-466F-8FEF-D77E7E57C6AD}"/>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FFFF"/>
                </a:solidFill>
                <a:effectLst/>
                <a:uLnTx/>
                <a:uFillTx/>
                <a:latin typeface="Arial"/>
                <a:ea typeface="+mn-ea"/>
                <a:cs typeface="Arial"/>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260249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DF0A7-26A6-4FA2-8FEC-FA1454581D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2038B3-6D07-4921-9E22-CA4EEAF2DD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AF48A4-37E8-441C-9B1C-30435C3BE42C}"/>
              </a:ext>
            </a:extLst>
          </p:cNvPr>
          <p:cNvSpPr>
            <a:spLocks noGrp="1"/>
          </p:cNvSpPr>
          <p:nvPr>
            <p:ph type="dt" sz="half" idx="10"/>
          </p:nvPr>
        </p:nvSpPr>
        <p:spPr/>
        <p:txBody>
          <a:bodyPr/>
          <a:lstStyle/>
          <a:p>
            <a:fld id="{5ECA6A4D-21D7-4403-B3A0-9ED629592140}" type="datetimeFigureOut">
              <a:rPr lang="en-GB" smtClean="0"/>
              <a:t>28/05/2020</a:t>
            </a:fld>
            <a:endParaRPr lang="en-GB"/>
          </a:p>
        </p:txBody>
      </p:sp>
      <p:sp>
        <p:nvSpPr>
          <p:cNvPr id="5" name="Footer Placeholder 4">
            <a:extLst>
              <a:ext uri="{FF2B5EF4-FFF2-40B4-BE49-F238E27FC236}">
                <a16:creationId xmlns:a16="http://schemas.microsoft.com/office/drawing/2014/main" id="{AE3E2314-3FE7-417F-A7BB-E88421FC4B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7CC58B-BF68-4E8D-8C46-0A88B1A9A93D}"/>
              </a:ext>
            </a:extLst>
          </p:cNvPr>
          <p:cNvSpPr>
            <a:spLocks noGrp="1"/>
          </p:cNvSpPr>
          <p:nvPr>
            <p:ph type="sldNum" sz="quarter" idx="12"/>
          </p:nvPr>
        </p:nvSpPr>
        <p:spPr/>
        <p:txBody>
          <a:bodyPr/>
          <a:lstStyle/>
          <a:p>
            <a:fld id="{CBCEFCD1-F911-4A23-AE5A-8EB01D7CEBC1}" type="slidenum">
              <a:rPr lang="en-GB" smtClean="0"/>
              <a:t>‹#›</a:t>
            </a:fld>
            <a:endParaRPr lang="en-GB"/>
          </a:p>
        </p:txBody>
      </p:sp>
    </p:spTree>
    <p:extLst>
      <p:ext uri="{BB962C8B-B14F-4D97-AF65-F5344CB8AC3E}">
        <p14:creationId xmlns:p14="http://schemas.microsoft.com/office/powerpoint/2010/main" val="201205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11FA-0289-466E-AFC5-C605F8245E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5E85AB-00BA-4F57-9C04-D26751D144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95F4B5-6A7E-4A1E-9836-D5DA14187FF4}"/>
              </a:ext>
            </a:extLst>
          </p:cNvPr>
          <p:cNvSpPr>
            <a:spLocks noGrp="1"/>
          </p:cNvSpPr>
          <p:nvPr>
            <p:ph type="dt" sz="half" idx="10"/>
          </p:nvPr>
        </p:nvSpPr>
        <p:spPr/>
        <p:txBody>
          <a:bodyPr/>
          <a:lstStyle/>
          <a:p>
            <a:fld id="{5ECA6A4D-21D7-4403-B3A0-9ED629592140}" type="datetimeFigureOut">
              <a:rPr lang="en-GB" smtClean="0"/>
              <a:t>28/05/2020</a:t>
            </a:fld>
            <a:endParaRPr lang="en-GB"/>
          </a:p>
        </p:txBody>
      </p:sp>
      <p:sp>
        <p:nvSpPr>
          <p:cNvPr id="5" name="Footer Placeholder 4">
            <a:extLst>
              <a:ext uri="{FF2B5EF4-FFF2-40B4-BE49-F238E27FC236}">
                <a16:creationId xmlns:a16="http://schemas.microsoft.com/office/drawing/2014/main" id="{19351576-F155-4F99-8F32-1DAF84B841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1F8689-72C6-4038-AEDB-847CD8A06BCF}"/>
              </a:ext>
            </a:extLst>
          </p:cNvPr>
          <p:cNvSpPr>
            <a:spLocks noGrp="1"/>
          </p:cNvSpPr>
          <p:nvPr>
            <p:ph type="sldNum" sz="quarter" idx="12"/>
          </p:nvPr>
        </p:nvSpPr>
        <p:spPr/>
        <p:txBody>
          <a:bodyPr/>
          <a:lstStyle/>
          <a:p>
            <a:fld id="{CBCEFCD1-F911-4A23-AE5A-8EB01D7CEBC1}" type="slidenum">
              <a:rPr lang="en-GB" smtClean="0"/>
              <a:t>‹#›</a:t>
            </a:fld>
            <a:endParaRPr lang="en-GB"/>
          </a:p>
        </p:txBody>
      </p:sp>
    </p:spTree>
    <p:extLst>
      <p:ext uri="{BB962C8B-B14F-4D97-AF65-F5344CB8AC3E}">
        <p14:creationId xmlns:p14="http://schemas.microsoft.com/office/powerpoint/2010/main" val="986966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C702C-3DCA-4536-8F87-013D4E82A2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31F8DD4-192C-4A25-9902-C852FBF0A8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D5F194-DEA6-4C6B-A1F3-B7221E3792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21EA8E-6CDA-49E2-8C1D-FC4FE0F6B499}"/>
              </a:ext>
            </a:extLst>
          </p:cNvPr>
          <p:cNvSpPr>
            <a:spLocks noGrp="1"/>
          </p:cNvSpPr>
          <p:nvPr>
            <p:ph type="dt" sz="half" idx="10"/>
          </p:nvPr>
        </p:nvSpPr>
        <p:spPr/>
        <p:txBody>
          <a:bodyPr/>
          <a:lstStyle/>
          <a:p>
            <a:fld id="{5ECA6A4D-21D7-4403-B3A0-9ED629592140}" type="datetimeFigureOut">
              <a:rPr lang="en-GB" smtClean="0"/>
              <a:t>28/05/2020</a:t>
            </a:fld>
            <a:endParaRPr lang="en-GB"/>
          </a:p>
        </p:txBody>
      </p:sp>
      <p:sp>
        <p:nvSpPr>
          <p:cNvPr id="6" name="Footer Placeholder 5">
            <a:extLst>
              <a:ext uri="{FF2B5EF4-FFF2-40B4-BE49-F238E27FC236}">
                <a16:creationId xmlns:a16="http://schemas.microsoft.com/office/drawing/2014/main" id="{81D5FC72-0E67-4C92-B896-72C2866224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EEBC8F-67C0-43A8-8A1C-DEF1C27AD177}"/>
              </a:ext>
            </a:extLst>
          </p:cNvPr>
          <p:cNvSpPr>
            <a:spLocks noGrp="1"/>
          </p:cNvSpPr>
          <p:nvPr>
            <p:ph type="sldNum" sz="quarter" idx="12"/>
          </p:nvPr>
        </p:nvSpPr>
        <p:spPr/>
        <p:txBody>
          <a:bodyPr/>
          <a:lstStyle/>
          <a:p>
            <a:fld id="{CBCEFCD1-F911-4A23-AE5A-8EB01D7CEBC1}" type="slidenum">
              <a:rPr lang="en-GB" smtClean="0"/>
              <a:t>‹#›</a:t>
            </a:fld>
            <a:endParaRPr lang="en-GB"/>
          </a:p>
        </p:txBody>
      </p:sp>
    </p:spTree>
    <p:extLst>
      <p:ext uri="{BB962C8B-B14F-4D97-AF65-F5344CB8AC3E}">
        <p14:creationId xmlns:p14="http://schemas.microsoft.com/office/powerpoint/2010/main" val="174524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2E9A3-4638-4D73-A85C-638B6E1EE21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1A9BEB-2EA2-4231-BD09-56775FF8BF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13F4EA-52F4-4A5B-BE3F-A49E9FE2C6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589D3E-63A9-4903-B2E0-DE6875595C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1E6385-1395-4B5C-9825-F942D2491B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997FEB0-D1F0-4325-9CDF-EEAF782689BC}"/>
              </a:ext>
            </a:extLst>
          </p:cNvPr>
          <p:cNvSpPr>
            <a:spLocks noGrp="1"/>
          </p:cNvSpPr>
          <p:nvPr>
            <p:ph type="dt" sz="half" idx="10"/>
          </p:nvPr>
        </p:nvSpPr>
        <p:spPr/>
        <p:txBody>
          <a:bodyPr/>
          <a:lstStyle/>
          <a:p>
            <a:fld id="{5ECA6A4D-21D7-4403-B3A0-9ED629592140}" type="datetimeFigureOut">
              <a:rPr lang="en-GB" smtClean="0"/>
              <a:t>28/05/2020</a:t>
            </a:fld>
            <a:endParaRPr lang="en-GB"/>
          </a:p>
        </p:txBody>
      </p:sp>
      <p:sp>
        <p:nvSpPr>
          <p:cNvPr id="8" name="Footer Placeholder 7">
            <a:extLst>
              <a:ext uri="{FF2B5EF4-FFF2-40B4-BE49-F238E27FC236}">
                <a16:creationId xmlns:a16="http://schemas.microsoft.com/office/drawing/2014/main" id="{2C81F710-2800-41E8-B862-59877437A5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3AA33BB-6583-46E3-901F-471E947C9F85}"/>
              </a:ext>
            </a:extLst>
          </p:cNvPr>
          <p:cNvSpPr>
            <a:spLocks noGrp="1"/>
          </p:cNvSpPr>
          <p:nvPr>
            <p:ph type="sldNum" sz="quarter" idx="12"/>
          </p:nvPr>
        </p:nvSpPr>
        <p:spPr/>
        <p:txBody>
          <a:bodyPr/>
          <a:lstStyle/>
          <a:p>
            <a:fld id="{CBCEFCD1-F911-4A23-AE5A-8EB01D7CEBC1}" type="slidenum">
              <a:rPr lang="en-GB" smtClean="0"/>
              <a:t>‹#›</a:t>
            </a:fld>
            <a:endParaRPr lang="en-GB"/>
          </a:p>
        </p:txBody>
      </p:sp>
    </p:spTree>
    <p:extLst>
      <p:ext uri="{BB962C8B-B14F-4D97-AF65-F5344CB8AC3E}">
        <p14:creationId xmlns:p14="http://schemas.microsoft.com/office/powerpoint/2010/main" val="3959806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30365-1F9D-4465-ADD6-5A92ED4EAB2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A8158C4-43D8-4C5C-950E-B33F01063FCB}"/>
              </a:ext>
            </a:extLst>
          </p:cNvPr>
          <p:cNvSpPr>
            <a:spLocks noGrp="1"/>
          </p:cNvSpPr>
          <p:nvPr>
            <p:ph type="dt" sz="half" idx="10"/>
          </p:nvPr>
        </p:nvSpPr>
        <p:spPr/>
        <p:txBody>
          <a:bodyPr/>
          <a:lstStyle/>
          <a:p>
            <a:fld id="{5ECA6A4D-21D7-4403-B3A0-9ED629592140}" type="datetimeFigureOut">
              <a:rPr lang="en-GB" smtClean="0"/>
              <a:t>28/05/2020</a:t>
            </a:fld>
            <a:endParaRPr lang="en-GB"/>
          </a:p>
        </p:txBody>
      </p:sp>
      <p:sp>
        <p:nvSpPr>
          <p:cNvPr id="4" name="Footer Placeholder 3">
            <a:extLst>
              <a:ext uri="{FF2B5EF4-FFF2-40B4-BE49-F238E27FC236}">
                <a16:creationId xmlns:a16="http://schemas.microsoft.com/office/drawing/2014/main" id="{D9430912-D2B8-4C3C-80F9-5213C773EFC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7821C81-E6BB-4929-9C5F-CD5C3E9272F6}"/>
              </a:ext>
            </a:extLst>
          </p:cNvPr>
          <p:cNvSpPr>
            <a:spLocks noGrp="1"/>
          </p:cNvSpPr>
          <p:nvPr>
            <p:ph type="sldNum" sz="quarter" idx="12"/>
          </p:nvPr>
        </p:nvSpPr>
        <p:spPr/>
        <p:txBody>
          <a:bodyPr/>
          <a:lstStyle/>
          <a:p>
            <a:fld id="{CBCEFCD1-F911-4A23-AE5A-8EB01D7CEBC1}" type="slidenum">
              <a:rPr lang="en-GB" smtClean="0"/>
              <a:t>‹#›</a:t>
            </a:fld>
            <a:endParaRPr lang="en-GB"/>
          </a:p>
        </p:txBody>
      </p:sp>
    </p:spTree>
    <p:extLst>
      <p:ext uri="{BB962C8B-B14F-4D97-AF65-F5344CB8AC3E}">
        <p14:creationId xmlns:p14="http://schemas.microsoft.com/office/powerpoint/2010/main" val="504495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001B0F-A97A-4364-AB84-B4AE80686C2C}"/>
              </a:ext>
            </a:extLst>
          </p:cNvPr>
          <p:cNvSpPr>
            <a:spLocks noGrp="1"/>
          </p:cNvSpPr>
          <p:nvPr>
            <p:ph type="dt" sz="half" idx="10"/>
          </p:nvPr>
        </p:nvSpPr>
        <p:spPr/>
        <p:txBody>
          <a:bodyPr/>
          <a:lstStyle/>
          <a:p>
            <a:fld id="{5ECA6A4D-21D7-4403-B3A0-9ED629592140}" type="datetimeFigureOut">
              <a:rPr lang="en-GB" smtClean="0"/>
              <a:t>28/05/2020</a:t>
            </a:fld>
            <a:endParaRPr lang="en-GB"/>
          </a:p>
        </p:txBody>
      </p:sp>
      <p:sp>
        <p:nvSpPr>
          <p:cNvPr id="3" name="Footer Placeholder 2">
            <a:extLst>
              <a:ext uri="{FF2B5EF4-FFF2-40B4-BE49-F238E27FC236}">
                <a16:creationId xmlns:a16="http://schemas.microsoft.com/office/drawing/2014/main" id="{D8DB74B3-1F74-45D5-B609-DF6378AE8C4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39DFB72-1028-4CE9-A03C-119076988385}"/>
              </a:ext>
            </a:extLst>
          </p:cNvPr>
          <p:cNvSpPr>
            <a:spLocks noGrp="1"/>
          </p:cNvSpPr>
          <p:nvPr>
            <p:ph type="sldNum" sz="quarter" idx="12"/>
          </p:nvPr>
        </p:nvSpPr>
        <p:spPr/>
        <p:txBody>
          <a:bodyPr/>
          <a:lstStyle/>
          <a:p>
            <a:fld id="{CBCEFCD1-F911-4A23-AE5A-8EB01D7CEBC1}" type="slidenum">
              <a:rPr lang="en-GB" smtClean="0"/>
              <a:t>‹#›</a:t>
            </a:fld>
            <a:endParaRPr lang="en-GB"/>
          </a:p>
        </p:txBody>
      </p:sp>
    </p:spTree>
    <p:extLst>
      <p:ext uri="{BB962C8B-B14F-4D97-AF65-F5344CB8AC3E}">
        <p14:creationId xmlns:p14="http://schemas.microsoft.com/office/powerpoint/2010/main" val="3530453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0236B-2C1E-4845-8B3F-08AFCEAF7A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D8A8BA3-1307-4A2D-B61D-814C9A5B4A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0B3EF2-42ED-4717-A932-057190483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0854DF-FEF5-437E-B6EE-AAD2FE0C5860}"/>
              </a:ext>
            </a:extLst>
          </p:cNvPr>
          <p:cNvSpPr>
            <a:spLocks noGrp="1"/>
          </p:cNvSpPr>
          <p:nvPr>
            <p:ph type="dt" sz="half" idx="10"/>
          </p:nvPr>
        </p:nvSpPr>
        <p:spPr/>
        <p:txBody>
          <a:bodyPr/>
          <a:lstStyle/>
          <a:p>
            <a:fld id="{5ECA6A4D-21D7-4403-B3A0-9ED629592140}" type="datetimeFigureOut">
              <a:rPr lang="en-GB" smtClean="0"/>
              <a:t>28/05/2020</a:t>
            </a:fld>
            <a:endParaRPr lang="en-GB"/>
          </a:p>
        </p:txBody>
      </p:sp>
      <p:sp>
        <p:nvSpPr>
          <p:cNvPr id="6" name="Footer Placeholder 5">
            <a:extLst>
              <a:ext uri="{FF2B5EF4-FFF2-40B4-BE49-F238E27FC236}">
                <a16:creationId xmlns:a16="http://schemas.microsoft.com/office/drawing/2014/main" id="{B97D5639-888B-4238-B90E-694AD983AF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7C19C1-FFFB-42B2-B107-C89005E9E472}"/>
              </a:ext>
            </a:extLst>
          </p:cNvPr>
          <p:cNvSpPr>
            <a:spLocks noGrp="1"/>
          </p:cNvSpPr>
          <p:nvPr>
            <p:ph type="sldNum" sz="quarter" idx="12"/>
          </p:nvPr>
        </p:nvSpPr>
        <p:spPr/>
        <p:txBody>
          <a:bodyPr/>
          <a:lstStyle/>
          <a:p>
            <a:fld id="{CBCEFCD1-F911-4A23-AE5A-8EB01D7CEBC1}" type="slidenum">
              <a:rPr lang="en-GB" smtClean="0"/>
              <a:t>‹#›</a:t>
            </a:fld>
            <a:endParaRPr lang="en-GB"/>
          </a:p>
        </p:txBody>
      </p:sp>
    </p:spTree>
    <p:extLst>
      <p:ext uri="{BB962C8B-B14F-4D97-AF65-F5344CB8AC3E}">
        <p14:creationId xmlns:p14="http://schemas.microsoft.com/office/powerpoint/2010/main" val="1911721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A8E37-1A93-42AD-A40B-95CAF84CF0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94D1ABE-3A8E-4E28-BF1F-56E3EFC64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51712EF-22D0-4830-A9B6-377F59EEF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C8E3BD-F7C7-428D-8BA3-8B2FF6B1D6CF}"/>
              </a:ext>
            </a:extLst>
          </p:cNvPr>
          <p:cNvSpPr>
            <a:spLocks noGrp="1"/>
          </p:cNvSpPr>
          <p:nvPr>
            <p:ph type="dt" sz="half" idx="10"/>
          </p:nvPr>
        </p:nvSpPr>
        <p:spPr/>
        <p:txBody>
          <a:bodyPr/>
          <a:lstStyle/>
          <a:p>
            <a:fld id="{5ECA6A4D-21D7-4403-B3A0-9ED629592140}" type="datetimeFigureOut">
              <a:rPr lang="en-GB" smtClean="0"/>
              <a:t>28/05/2020</a:t>
            </a:fld>
            <a:endParaRPr lang="en-GB"/>
          </a:p>
        </p:txBody>
      </p:sp>
      <p:sp>
        <p:nvSpPr>
          <p:cNvPr id="6" name="Footer Placeholder 5">
            <a:extLst>
              <a:ext uri="{FF2B5EF4-FFF2-40B4-BE49-F238E27FC236}">
                <a16:creationId xmlns:a16="http://schemas.microsoft.com/office/drawing/2014/main" id="{48CA2706-1848-45A6-8D15-037C15614F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5C9F8F-C3E6-4547-8BC4-00E4E7834D5F}"/>
              </a:ext>
            </a:extLst>
          </p:cNvPr>
          <p:cNvSpPr>
            <a:spLocks noGrp="1"/>
          </p:cNvSpPr>
          <p:nvPr>
            <p:ph type="sldNum" sz="quarter" idx="12"/>
          </p:nvPr>
        </p:nvSpPr>
        <p:spPr/>
        <p:txBody>
          <a:bodyPr/>
          <a:lstStyle/>
          <a:p>
            <a:fld id="{CBCEFCD1-F911-4A23-AE5A-8EB01D7CEBC1}" type="slidenum">
              <a:rPr lang="en-GB" smtClean="0"/>
              <a:t>‹#›</a:t>
            </a:fld>
            <a:endParaRPr lang="en-GB"/>
          </a:p>
        </p:txBody>
      </p:sp>
    </p:spTree>
    <p:extLst>
      <p:ext uri="{BB962C8B-B14F-4D97-AF65-F5344CB8AC3E}">
        <p14:creationId xmlns:p14="http://schemas.microsoft.com/office/powerpoint/2010/main" val="2175082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4AE261-7BCE-435D-A4CE-D0C5FEF084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0B2793-17A7-4FF0-A432-DA6D78541A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B4B0BA-DCC1-4F56-8F52-26C1DEC4C5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CA6A4D-21D7-4403-B3A0-9ED629592140}" type="datetimeFigureOut">
              <a:rPr lang="en-GB" smtClean="0"/>
              <a:t>28/05/2020</a:t>
            </a:fld>
            <a:endParaRPr lang="en-GB"/>
          </a:p>
        </p:txBody>
      </p:sp>
      <p:sp>
        <p:nvSpPr>
          <p:cNvPr id="5" name="Footer Placeholder 4">
            <a:extLst>
              <a:ext uri="{FF2B5EF4-FFF2-40B4-BE49-F238E27FC236}">
                <a16:creationId xmlns:a16="http://schemas.microsoft.com/office/drawing/2014/main" id="{90DFE957-DF8B-4D98-AD65-9C0137051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365AF21-7ABD-403C-AF07-450B5ADCCA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CEFCD1-F911-4A23-AE5A-8EB01D7CEBC1}" type="slidenum">
              <a:rPr lang="en-GB" smtClean="0"/>
              <a:t>‹#›</a:t>
            </a:fld>
            <a:endParaRPr lang="en-GB"/>
          </a:p>
        </p:txBody>
      </p:sp>
    </p:spTree>
    <p:extLst>
      <p:ext uri="{BB962C8B-B14F-4D97-AF65-F5344CB8AC3E}">
        <p14:creationId xmlns:p14="http://schemas.microsoft.com/office/powerpoint/2010/main" val="3877906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www.google.com/url?sa=i&amp;url=http%3A%2F%2Fclipart-library.com%2Fcartoon-bad-teeth.html&amp;psig=AOvVaw2z4uUwRwHq54VGBY6ldMSf&amp;ust=1585062234880000&amp;source=images&amp;cd=vfe&amp;ved=0CAIQjRxqFwoTCOjHxI3vsOgCFQAAAAAdAAAAABAE" TargetMode="Externa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4.png"/><Relationship Id="rId7"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google.com/url?sa=i&amp;rct=j&amp;q=&amp;esrc=s&amp;source=images&amp;cd=&amp;cad=rja&amp;uact=8&amp;ved=2ahUKEwjbmMSpmpTkAhWKzIUKHZAeBSoQjRx6BAgBEAQ&amp;url=/url?sa%3Di%26rct%3Dj%26q%3D%26esrc%3Ds%26source%3Dimages%26cd%3D%26ved%3D%26url%3Dhttps://www.vectorstock.com/royalty-free-vector/photographer-taking-photo-vector-20483893%26psig%3DAOvVaw0EvDvaQUXcaExB5GkgUS5o%26ust%3D1566485186813521&amp;psig=AOvVaw0EvDvaQUXcaExB5GkgUS5o&amp;ust=1566485186813521" TargetMode="Externa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2.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1" descr="https://www.footfiles.com/sites/mfen/files/styles/620x413/public/images/how_to_safeguard_your_kids_from_spring_and_summer_foot_injuries.png">
            <a:extLst>
              <a:ext uri="{FF2B5EF4-FFF2-40B4-BE49-F238E27FC236}">
                <a16:creationId xmlns:a16="http://schemas.microsoft.com/office/drawing/2014/main" id="{E24ACD15-73EA-449D-9328-6203B777EEEB}"/>
              </a:ext>
            </a:extLst>
          </p:cNvPr>
          <p:cNvPicPr>
            <a:picLocks noChangeAspect="1"/>
          </p:cNvPicPr>
          <p:nvPr/>
        </p:nvPicPr>
        <p:blipFill>
          <a:blip r:embed="rId2"/>
          <a:srcRect t="39347" b="9952"/>
          <a:stretch>
            <a:fillRect/>
          </a:stretch>
        </p:blipFill>
        <p:spPr>
          <a:xfrm>
            <a:off x="-1005" y="2743200"/>
            <a:ext cx="12183557" cy="4114800"/>
          </a:xfrm>
          <a:prstGeom prst="rect">
            <a:avLst/>
          </a:prstGeom>
          <a:noFill/>
          <a:ln cap="flat">
            <a:noFill/>
          </a:ln>
        </p:spPr>
      </p:pic>
      <p:pic>
        <p:nvPicPr>
          <p:cNvPr id="3" name="Picture 3" descr="EC8302 ELP Logo white shape_v2">
            <a:extLst>
              <a:ext uri="{FF2B5EF4-FFF2-40B4-BE49-F238E27FC236}">
                <a16:creationId xmlns:a16="http://schemas.microsoft.com/office/drawing/2014/main" id="{AF018824-2C98-4EDF-9123-A1995D90C033}"/>
              </a:ext>
            </a:extLst>
          </p:cNvPr>
          <p:cNvPicPr>
            <a:picLocks noChangeAspect="1"/>
          </p:cNvPicPr>
          <p:nvPr/>
        </p:nvPicPr>
        <p:blipFill>
          <a:blip r:embed="rId3"/>
          <a:srcRect/>
          <a:stretch>
            <a:fillRect/>
          </a:stretch>
        </p:blipFill>
        <p:spPr>
          <a:xfrm>
            <a:off x="8269358" y="5752161"/>
            <a:ext cx="3913183" cy="1127126"/>
          </a:xfrm>
          <a:prstGeom prst="rect">
            <a:avLst/>
          </a:prstGeom>
          <a:noFill/>
          <a:ln cap="flat">
            <a:noFill/>
          </a:ln>
        </p:spPr>
      </p:pic>
      <p:sp>
        <p:nvSpPr>
          <p:cNvPr id="4" name="Title 1">
            <a:extLst>
              <a:ext uri="{FF2B5EF4-FFF2-40B4-BE49-F238E27FC236}">
                <a16:creationId xmlns:a16="http://schemas.microsoft.com/office/drawing/2014/main" id="{3943E17B-FA6E-4C36-844F-E996B530B49C}"/>
              </a:ext>
            </a:extLst>
          </p:cNvPr>
          <p:cNvSpPr txBox="1"/>
          <p:nvPr/>
        </p:nvSpPr>
        <p:spPr>
          <a:xfrm>
            <a:off x="178130" y="270670"/>
            <a:ext cx="12004411" cy="2472530"/>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6000" b="1" dirty="0">
                <a:solidFill>
                  <a:srgbClr val="2E3092"/>
                </a:solidFill>
                <a:latin typeface="Calibri" pitchFamily="34"/>
                <a:cs typeface="Calibri" pitchFamily="34"/>
              </a:rPr>
              <a:t>Relationships Education</a:t>
            </a:r>
          </a:p>
          <a:p>
            <a:pPr lvl="0">
              <a:lnSpc>
                <a:spcPct val="90000"/>
              </a:lnSpc>
              <a:defRPr sz="1800" b="0" i="0" u="none" strike="noStrike" kern="0" cap="none" spc="0" baseline="0">
                <a:solidFill>
                  <a:srgbClr val="000000"/>
                </a:solidFill>
                <a:uFillTx/>
              </a:defRPr>
            </a:pPr>
            <a:endParaRPr lang="en-GB" sz="6000" b="1" i="0" u="none" strike="noStrike" kern="1200" cap="none" spc="0" baseline="0" dirty="0">
              <a:solidFill>
                <a:srgbClr val="2E3092"/>
              </a:solidFill>
              <a:uFillTx/>
              <a:latin typeface="Calibri" pitchFamily="34"/>
              <a:cs typeface="Calibri" pitchFamily="34"/>
            </a:endParaRPr>
          </a:p>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6000" b="1" dirty="0">
                <a:solidFill>
                  <a:srgbClr val="2E3092"/>
                </a:solidFill>
                <a:latin typeface="Calibri"/>
                <a:cs typeface="Calibri" pitchFamily="34"/>
              </a:rPr>
              <a:t>Parent workshop 1</a:t>
            </a:r>
            <a:endParaRPr lang="en-GB" sz="6000" b="1" dirty="0">
              <a:solidFill>
                <a:srgbClr val="2E3092"/>
              </a:solidFill>
              <a:latin typeface="Calibri" pitchFamily="34"/>
              <a:cs typeface="Calibri" pitchFamily="3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8"/>
            <a:ext cx="1697099"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1"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algn="ctr" defTabSz="457189">
              <a:defRPr sz="1800" b="0" i="0" u="none" strike="noStrike" kern="0" cap="none" spc="0" baseline="0">
                <a:solidFill>
                  <a:srgbClr val="000000"/>
                </a:solidFill>
                <a:uFillTx/>
              </a:defRPr>
            </a:pPr>
            <a:endParaRPr lang="en-GB" dirty="0">
              <a:solidFill>
                <a:srgbClr val="FFFFFF"/>
              </a:solidFill>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1" y="-28346"/>
            <a:ext cx="1717875"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6" y="585637"/>
            <a:ext cx="9182689" cy="983025"/>
          </a:xfrm>
          <a:prstGeom prst="rect">
            <a:avLst/>
          </a:prstGeom>
          <a:noFill/>
          <a:ln cap="flat">
            <a:noFill/>
          </a:ln>
        </p:spPr>
        <p:txBody>
          <a:bodyPr vert="horz" wrap="square" lIns="91440" tIns="45720" rIns="91440" bIns="45720" anchor="t" anchorCtr="0" compatLnSpc="1">
            <a:noAutofit/>
          </a:bodyPr>
          <a:lstStyle/>
          <a:p>
            <a:pPr defTabSz="914377">
              <a:lnSpc>
                <a:spcPct val="90000"/>
              </a:lnSpc>
              <a:defRPr sz="1800" b="0" i="0" u="none" strike="noStrike" kern="0" cap="none" spc="0" baseline="0">
                <a:solidFill>
                  <a:srgbClr val="000000"/>
                </a:solidFill>
                <a:uFillTx/>
              </a:defRPr>
            </a:pPr>
            <a:r>
              <a:rPr lang="en-GB" sz="4400" b="1" dirty="0">
                <a:solidFill>
                  <a:srgbClr val="002060"/>
                </a:solidFill>
                <a:latin typeface="Calibri" pitchFamily="34"/>
                <a:cs typeface="Calibri" pitchFamily="34"/>
              </a:rPr>
              <a:t>Sex education in </a:t>
            </a:r>
            <a:r>
              <a:rPr lang="en-GB" sz="4400" b="1" kern="0" dirty="0">
                <a:solidFill>
                  <a:srgbClr val="002060"/>
                </a:solidFill>
                <a:latin typeface="Calibri" pitchFamily="34"/>
                <a:cs typeface="Calibri" pitchFamily="34"/>
              </a:rPr>
              <a:t>p</a:t>
            </a:r>
            <a:r>
              <a:rPr lang="en-GB" sz="4400" b="1" dirty="0">
                <a:solidFill>
                  <a:srgbClr val="002060"/>
                </a:solidFill>
                <a:latin typeface="Calibri" pitchFamily="34"/>
                <a:cs typeface="Calibri" pitchFamily="34"/>
              </a:rPr>
              <a:t>rimary </a:t>
            </a:r>
            <a:r>
              <a:rPr lang="en-GB" sz="4400" b="1" kern="0" dirty="0">
                <a:solidFill>
                  <a:srgbClr val="002060"/>
                </a:solidFill>
                <a:latin typeface="Calibri" pitchFamily="34"/>
                <a:cs typeface="Calibri" pitchFamily="34"/>
              </a:rPr>
              <a:t>s</a:t>
            </a:r>
            <a:r>
              <a:rPr lang="en-GB" sz="4400" b="1" dirty="0">
                <a:solidFill>
                  <a:srgbClr val="002060"/>
                </a:solidFill>
                <a:latin typeface="Calibri" pitchFamily="34"/>
                <a:cs typeface="Calibri" pitchFamily="34"/>
              </a:rPr>
              <a:t>chools</a:t>
            </a:r>
            <a:endParaRPr lang="en-GB" sz="4400" b="1" dirty="0">
              <a:solidFill>
                <a:srgbClr val="002060"/>
              </a:solidFill>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3" y="5874463"/>
            <a:ext cx="1697099"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838203" y="1825627"/>
            <a:ext cx="10515600" cy="4602115"/>
          </a:xfrm>
        </p:spPr>
        <p:txBody>
          <a:bodyPr>
            <a:normAutofit fontScale="77500" lnSpcReduction="20000"/>
          </a:bodyPr>
          <a:lstStyle/>
          <a:p>
            <a:pPr>
              <a:lnSpc>
                <a:spcPct val="150000"/>
              </a:lnSpc>
            </a:pPr>
            <a:r>
              <a:rPr lang="en-GB" sz="4400" dirty="0">
                <a:solidFill>
                  <a:srgbClr val="002060"/>
                </a:solidFill>
                <a:latin typeface="Calibri" pitchFamily="34"/>
                <a:ea typeface="+mn-ea"/>
                <a:cs typeface="Calibri" pitchFamily="34"/>
              </a:rPr>
              <a:t>There is no statutory requirement to teach sex education in primary schools.</a:t>
            </a:r>
          </a:p>
          <a:p>
            <a:pPr>
              <a:lnSpc>
                <a:spcPct val="150000"/>
              </a:lnSpc>
            </a:pPr>
            <a:r>
              <a:rPr lang="en-GB" sz="4400" dirty="0">
                <a:solidFill>
                  <a:srgbClr val="002060"/>
                </a:solidFill>
                <a:latin typeface="Calibri" pitchFamily="34"/>
                <a:ea typeface="+mn-ea"/>
                <a:cs typeface="Calibri" pitchFamily="34"/>
              </a:rPr>
              <a:t>Many schools do deliver lessons on </a:t>
            </a:r>
            <a:r>
              <a:rPr lang="en-GB" sz="4400" dirty="0">
                <a:solidFill>
                  <a:srgbClr val="002060"/>
                </a:solidFill>
                <a:latin typeface="Calibri" pitchFamily="34"/>
                <a:cs typeface="Calibri" pitchFamily="34"/>
              </a:rPr>
              <a:t>sex education in year </a:t>
            </a:r>
            <a:r>
              <a:rPr lang="en-GB" sz="4400" dirty="0">
                <a:solidFill>
                  <a:srgbClr val="002060"/>
                </a:solidFill>
                <a:latin typeface="Calibri" pitchFamily="34"/>
                <a:ea typeface="+mn-ea"/>
                <a:cs typeface="Calibri" pitchFamily="34"/>
              </a:rPr>
              <a:t>6, and will continue to do so after September 2020.</a:t>
            </a:r>
          </a:p>
          <a:p>
            <a:pPr>
              <a:lnSpc>
                <a:spcPct val="150000"/>
              </a:lnSpc>
            </a:pPr>
            <a:r>
              <a:rPr lang="en-GB" sz="4400" dirty="0">
                <a:solidFill>
                  <a:srgbClr val="002060"/>
                </a:solidFill>
                <a:latin typeface="Calibri" pitchFamily="34"/>
                <a:ea typeface="+mn-ea"/>
                <a:cs typeface="Calibri" pitchFamily="34"/>
              </a:rPr>
              <a:t>However parents will have the right to withdraw their children from </a:t>
            </a:r>
            <a:r>
              <a:rPr lang="en-GB" sz="4400" dirty="0">
                <a:solidFill>
                  <a:srgbClr val="002060"/>
                </a:solidFill>
                <a:latin typeface="Calibri" pitchFamily="34"/>
                <a:cs typeface="Calibri" pitchFamily="34"/>
              </a:rPr>
              <a:t>sex education </a:t>
            </a:r>
            <a:r>
              <a:rPr lang="en-GB" sz="4400" dirty="0">
                <a:solidFill>
                  <a:srgbClr val="002060"/>
                </a:solidFill>
                <a:latin typeface="Calibri" pitchFamily="34"/>
                <a:ea typeface="+mn-ea"/>
                <a:cs typeface="Calibri" pitchFamily="34"/>
              </a:rPr>
              <a:t>lessons if they so wish. </a:t>
            </a:r>
          </a:p>
          <a:p>
            <a:pPr marL="0" indent="0">
              <a:buNone/>
            </a:pPr>
            <a:endParaRPr lang="en-GB" dirty="0"/>
          </a:p>
        </p:txBody>
      </p:sp>
    </p:spTree>
    <p:extLst>
      <p:ext uri="{BB962C8B-B14F-4D97-AF65-F5344CB8AC3E}">
        <p14:creationId xmlns:p14="http://schemas.microsoft.com/office/powerpoint/2010/main" val="1847265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2A3-3249-458E-9731-152D7F804F69}"/>
              </a:ext>
            </a:extLst>
          </p:cNvPr>
          <p:cNvSpPr txBox="1">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C4E100B-F8EC-4C2B-8B33-6BCA96548959}"/>
              </a:ext>
            </a:extLst>
          </p:cNvPr>
          <p:cNvSpPr txBox="1">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83479845-94DF-4FF3-A07F-5065238C330D}"/>
              </a:ext>
            </a:extLst>
          </p:cNvPr>
          <p:cNvSpPr/>
          <p:nvPr/>
        </p:nvSpPr>
        <p:spPr>
          <a:xfrm>
            <a:off x="0" y="0"/>
            <a:ext cx="12191996" cy="6876388"/>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5" name="Title 1">
            <a:extLst>
              <a:ext uri="{FF2B5EF4-FFF2-40B4-BE49-F238E27FC236}">
                <a16:creationId xmlns:a16="http://schemas.microsoft.com/office/drawing/2014/main" id="{09CAF642-E49E-4747-B1D0-8A85457D1898}"/>
              </a:ext>
            </a:extLst>
          </p:cNvPr>
          <p:cNvSpPr txBox="1"/>
          <p:nvPr/>
        </p:nvSpPr>
        <p:spPr>
          <a:xfrm>
            <a:off x="1208964" y="1334114"/>
            <a:ext cx="9619744"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6000" b="1" i="0" u="none" strike="noStrike" kern="1200" cap="none" spc="0" baseline="0" dirty="0">
                <a:solidFill>
                  <a:srgbClr val="FFFFFF"/>
                </a:solidFill>
                <a:uFillTx/>
                <a:latin typeface="Calibri" pitchFamily="34"/>
                <a:cs typeface="Calibri" pitchFamily="34"/>
              </a:rPr>
              <a:t>Relationships Education lessons</a:t>
            </a:r>
            <a:endParaRPr lang="en-GB" sz="6000" b="1" i="0" u="none" strike="noStrike" kern="1200" cap="none" spc="0" baseline="0" dirty="0">
              <a:solidFill>
                <a:srgbClr val="FFFFFF"/>
              </a:solidFill>
              <a:uFillTx/>
              <a:latin typeface="Calibri"/>
              <a:cs typeface="Calibri" pitchFamily="34"/>
            </a:endParaRPr>
          </a:p>
        </p:txBody>
      </p:sp>
      <p:pic>
        <p:nvPicPr>
          <p:cNvPr id="6" name="Picture 5" descr="A close up of text on a black background&#10;&#10;Description generated with high confidence">
            <a:extLst>
              <a:ext uri="{FF2B5EF4-FFF2-40B4-BE49-F238E27FC236}">
                <a16:creationId xmlns:a16="http://schemas.microsoft.com/office/drawing/2014/main" id="{64980184-C3CE-48E7-B8BE-92F4A9B3D2D8}"/>
              </a:ext>
            </a:extLst>
          </p:cNvPr>
          <p:cNvPicPr>
            <a:picLocks noChangeAspect="1"/>
          </p:cNvPicPr>
          <p:nvPr/>
        </p:nvPicPr>
        <p:blipFill>
          <a:blip r:embed="rId2"/>
          <a:stretch>
            <a:fillRect/>
          </a:stretch>
        </p:blipFill>
        <p:spPr>
          <a:xfrm>
            <a:off x="0" y="4349215"/>
            <a:ext cx="2004282" cy="2508784"/>
          </a:xfrm>
          <a:prstGeom prst="rect">
            <a:avLst/>
          </a:prstGeom>
          <a:noFill/>
          <a:ln cap="flat">
            <a:noFill/>
          </a:ln>
        </p:spPr>
      </p:pic>
      <p:pic>
        <p:nvPicPr>
          <p:cNvPr id="7" name="Picture 6" descr="A close up of text on a black background&#10;&#10;Description generated with high confidence">
            <a:extLst>
              <a:ext uri="{FF2B5EF4-FFF2-40B4-BE49-F238E27FC236}">
                <a16:creationId xmlns:a16="http://schemas.microsoft.com/office/drawing/2014/main" id="{41F0A9B2-79EB-4B4E-98D9-19409B0BF1A1}"/>
              </a:ext>
            </a:extLst>
          </p:cNvPr>
          <p:cNvPicPr>
            <a:picLocks noChangeAspect="1"/>
          </p:cNvPicPr>
          <p:nvPr/>
        </p:nvPicPr>
        <p:blipFill>
          <a:blip r:embed="rId2"/>
          <a:stretch>
            <a:fillRect/>
          </a:stretch>
        </p:blipFill>
        <p:spPr>
          <a:xfrm rot="10799991">
            <a:off x="10187714" y="0"/>
            <a:ext cx="2004282" cy="2508784"/>
          </a:xfrm>
          <a:prstGeom prst="rect">
            <a:avLst/>
          </a:prstGeom>
          <a:noFill/>
          <a:ln cap="flat">
            <a:noFill/>
          </a:ln>
        </p:spPr>
      </p:pic>
      <p:pic>
        <p:nvPicPr>
          <p:cNvPr id="9" name="Picture 8" descr="A picture containing object&#10;&#10;Description generated with very high confidence">
            <a:extLst>
              <a:ext uri="{FF2B5EF4-FFF2-40B4-BE49-F238E27FC236}">
                <a16:creationId xmlns:a16="http://schemas.microsoft.com/office/drawing/2014/main" id="{47CAFA6A-DDD6-49AD-B060-ED8AE5BFAD3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0346417" y="5952122"/>
            <a:ext cx="1517355" cy="655569"/>
          </a:xfrm>
          <a:prstGeom prst="rect">
            <a:avLst/>
          </a:prstGeom>
          <a:noFill/>
          <a:ln cap="flat">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9167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4800" b="1" dirty="0">
                <a:solidFill>
                  <a:srgbClr val="002060"/>
                </a:solidFill>
                <a:latin typeface="Calibri" pitchFamily="34"/>
                <a:cs typeface="Calibri" pitchFamily="34"/>
              </a:rPr>
              <a:t>Relationships Education lessons</a:t>
            </a:r>
            <a:endParaRPr lang="en-GB" sz="4800" b="1" dirty="0">
              <a:solidFill>
                <a:srgbClr val="002060"/>
              </a:solidFill>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fontScale="92500"/>
          </a:bodyPr>
          <a:lstStyle/>
          <a:p>
            <a:pPr>
              <a:lnSpc>
                <a:spcPct val="150000"/>
              </a:lnSpc>
            </a:pPr>
            <a:r>
              <a:rPr lang="en-GB" sz="4400" dirty="0">
                <a:solidFill>
                  <a:srgbClr val="002060"/>
                </a:solidFill>
                <a:latin typeface="Calibri" pitchFamily="34"/>
                <a:ea typeface="+mn-ea"/>
                <a:cs typeface="Calibri" pitchFamily="34"/>
              </a:rPr>
              <a:t>Previously, schools in Ealing used Christopher Winter resources for these lessons</a:t>
            </a:r>
          </a:p>
          <a:p>
            <a:pPr>
              <a:lnSpc>
                <a:spcPct val="150000"/>
              </a:lnSpc>
            </a:pPr>
            <a:r>
              <a:rPr lang="en-GB" sz="4400" dirty="0">
                <a:solidFill>
                  <a:srgbClr val="002060"/>
                </a:solidFill>
                <a:latin typeface="Calibri" pitchFamily="34"/>
                <a:ea typeface="+mn-ea"/>
                <a:cs typeface="Calibri" pitchFamily="34"/>
              </a:rPr>
              <a:t>We have now written our own lessons that meet the needs of our pupils</a:t>
            </a:r>
          </a:p>
          <a:p>
            <a:pPr>
              <a:lnSpc>
                <a:spcPct val="150000"/>
              </a:lnSpc>
            </a:pPr>
            <a:r>
              <a:rPr lang="en-GB" sz="4400" dirty="0">
                <a:solidFill>
                  <a:srgbClr val="002060"/>
                </a:solidFill>
                <a:latin typeface="Calibri" pitchFamily="34"/>
                <a:ea typeface="+mn-ea"/>
                <a:cs typeface="Calibri" pitchFamily="34"/>
              </a:rPr>
              <a:t>No video content or books used for lessons</a:t>
            </a:r>
            <a:endParaRPr lang="en-GB" sz="4400" dirty="0">
              <a:solidFill>
                <a:srgbClr val="BED712"/>
              </a:solidFill>
              <a:latin typeface="Calibri" pitchFamily="34"/>
              <a:ea typeface="+mn-ea"/>
              <a:cs typeface="Calibri" pitchFamily="34"/>
            </a:endParaRPr>
          </a:p>
          <a:p>
            <a:pPr marL="0" indent="0">
              <a:buNone/>
            </a:pPr>
            <a:endParaRPr lang="en-GB" dirty="0"/>
          </a:p>
        </p:txBody>
      </p:sp>
    </p:spTree>
    <p:extLst>
      <p:ext uri="{BB962C8B-B14F-4D97-AF65-F5344CB8AC3E}">
        <p14:creationId xmlns:p14="http://schemas.microsoft.com/office/powerpoint/2010/main" val="4203096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graphicFrame>
        <p:nvGraphicFramePr>
          <p:cNvPr id="5" name="Table 4">
            <a:extLst>
              <a:ext uri="{FF2B5EF4-FFF2-40B4-BE49-F238E27FC236}">
                <a16:creationId xmlns:a16="http://schemas.microsoft.com/office/drawing/2014/main" id="{B19522C7-493D-402C-80EC-121EED2E36EA}"/>
              </a:ext>
            </a:extLst>
          </p:cNvPr>
          <p:cNvGraphicFramePr>
            <a:graphicFrameLocks noGrp="1"/>
          </p:cNvGraphicFramePr>
          <p:nvPr/>
        </p:nvGraphicFramePr>
        <p:xfrm>
          <a:off x="913327" y="51846"/>
          <a:ext cx="10480010" cy="6806154"/>
        </p:xfrm>
        <a:graphic>
          <a:graphicData uri="http://schemas.openxmlformats.org/drawingml/2006/table">
            <a:tbl>
              <a:tblPr firstRow="1" firstCol="1" bandRow="1">
                <a:tableStyleId>{E8B1032C-EA38-4F05-BA0D-38AFFFC7BED3}</a:tableStyleId>
              </a:tblPr>
              <a:tblGrid>
                <a:gridCol w="2301510">
                  <a:extLst>
                    <a:ext uri="{9D8B030D-6E8A-4147-A177-3AD203B41FA5}">
                      <a16:colId xmlns:a16="http://schemas.microsoft.com/office/drawing/2014/main" val="129750760"/>
                    </a:ext>
                  </a:extLst>
                </a:gridCol>
                <a:gridCol w="8178500">
                  <a:extLst>
                    <a:ext uri="{9D8B030D-6E8A-4147-A177-3AD203B41FA5}">
                      <a16:colId xmlns:a16="http://schemas.microsoft.com/office/drawing/2014/main" val="1281963752"/>
                    </a:ext>
                  </a:extLst>
                </a:gridCol>
              </a:tblGrid>
              <a:tr h="170224">
                <a:tc>
                  <a:txBody>
                    <a:bodyPr/>
                    <a:lstStyle/>
                    <a:p>
                      <a:pPr>
                        <a:spcAft>
                          <a:spcPts val="600"/>
                        </a:spcAft>
                      </a:pPr>
                      <a:r>
                        <a:rPr lang="en-US" sz="1200" dirty="0">
                          <a:effectLst/>
                        </a:rPr>
                        <a:t>Year group</a:t>
                      </a:r>
                      <a:endParaRPr lang="en-GB" sz="1200" dirty="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tc>
                  <a:txBody>
                    <a:bodyPr/>
                    <a:lstStyle/>
                    <a:p>
                      <a:pPr>
                        <a:spcAft>
                          <a:spcPts val="600"/>
                        </a:spcAft>
                      </a:pPr>
                      <a:r>
                        <a:rPr lang="en-US" sz="1200">
                          <a:effectLst/>
                        </a:rPr>
                        <a:t>Learning objectives for Relationships Education lessons</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3607142552"/>
                  </a:ext>
                </a:extLst>
              </a:tr>
              <a:tr h="467098">
                <a:tc>
                  <a:txBody>
                    <a:bodyPr/>
                    <a:lstStyle/>
                    <a:p>
                      <a:pPr>
                        <a:spcAft>
                          <a:spcPts val="0"/>
                        </a:spcAft>
                      </a:pPr>
                      <a:r>
                        <a:rPr lang="en-US" sz="1200" b="1" kern="1200" dirty="0">
                          <a:solidFill>
                            <a:schemeClr val="tx1"/>
                          </a:solidFill>
                          <a:effectLst/>
                          <a:latin typeface="+mn-lt"/>
                          <a:ea typeface="+mn-ea"/>
                          <a:cs typeface="+mn-cs"/>
                        </a:rPr>
                        <a:t>Nursery</a:t>
                      </a:r>
                      <a:endParaRPr lang="en-GB" sz="1200" b="1" kern="1200" dirty="0">
                        <a:solidFill>
                          <a:schemeClr val="tx1"/>
                        </a:solidFill>
                        <a:effectLst/>
                        <a:latin typeface="+mn-lt"/>
                        <a:ea typeface="+mn-ea"/>
                        <a:cs typeface="+mn-cs"/>
                      </a:endParaRPr>
                    </a:p>
                  </a:txBody>
                  <a:tcPr marL="37656" marR="37656" marT="0" marB="0"/>
                </a:tc>
                <a:tc>
                  <a:txBody>
                    <a:bodyPr/>
                    <a:lstStyle/>
                    <a:p>
                      <a:pPr marL="342900" lvl="0" indent="-342900">
                        <a:spcAft>
                          <a:spcPts val="0"/>
                        </a:spcAft>
                        <a:buFont typeface="Courier New" panose="02070309020205020404" pitchFamily="49" charset="0"/>
                        <a:buChar char="o"/>
                      </a:pPr>
                      <a:r>
                        <a:rPr lang="en-US" sz="1200">
                          <a:effectLst/>
                        </a:rPr>
                        <a:t>To consider the routines and patterns of a typical day</a:t>
                      </a:r>
                      <a:endParaRPr lang="en-GB" sz="1200">
                        <a:effectLst/>
                      </a:endParaRPr>
                    </a:p>
                    <a:p>
                      <a:pPr marL="342900" lvl="0" indent="-342900">
                        <a:spcAft>
                          <a:spcPts val="0"/>
                        </a:spcAft>
                        <a:buFont typeface="Courier New" panose="02070309020205020404" pitchFamily="49" charset="0"/>
                        <a:buChar char="o"/>
                      </a:pPr>
                      <a:r>
                        <a:rPr lang="en-US" sz="1200">
                          <a:effectLst/>
                        </a:rPr>
                        <a:t>To explain how to keep myself clean and healthy and explain why it is important</a:t>
                      </a:r>
                      <a:endParaRPr lang="en-GB" sz="1200">
                        <a:effectLst/>
                      </a:endParaRPr>
                    </a:p>
                    <a:p>
                      <a:pPr marL="342900" lvl="0" indent="-342900">
                        <a:spcAft>
                          <a:spcPts val="0"/>
                        </a:spcAft>
                        <a:buFont typeface="Courier New" panose="02070309020205020404" pitchFamily="49" charset="0"/>
                        <a:buChar char="o"/>
                      </a:pPr>
                      <a:r>
                        <a:rPr lang="en-US" sz="1200">
                          <a:effectLst/>
                        </a:rPr>
                        <a:t>To identify the people in my family and explain where I can get help</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376002572"/>
                  </a:ext>
                </a:extLst>
              </a:tr>
              <a:tr h="467098">
                <a:tc>
                  <a:txBody>
                    <a:bodyPr/>
                    <a:lstStyle/>
                    <a:p>
                      <a:pPr>
                        <a:spcAft>
                          <a:spcPts val="0"/>
                        </a:spcAft>
                      </a:pPr>
                      <a:r>
                        <a:rPr lang="en-US" sz="1200" dirty="0">
                          <a:effectLst/>
                        </a:rPr>
                        <a:t>Reception</a:t>
                      </a:r>
                      <a:endParaRPr lang="en-GB" sz="1200" dirty="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tc>
                  <a:txBody>
                    <a:bodyPr/>
                    <a:lstStyle/>
                    <a:p>
                      <a:pPr marL="342900" lvl="0" indent="-342900">
                        <a:spcAft>
                          <a:spcPts val="0"/>
                        </a:spcAft>
                        <a:buFont typeface="Courier New" panose="02070309020205020404" pitchFamily="49" charset="0"/>
                        <a:buChar char="o"/>
                      </a:pPr>
                      <a:r>
                        <a:rPr lang="en-US" sz="1200">
                          <a:effectLst/>
                        </a:rPr>
                        <a:t>To consider the routines and patterns of a typical day</a:t>
                      </a:r>
                      <a:endParaRPr lang="en-GB" sz="1200">
                        <a:effectLst/>
                      </a:endParaRPr>
                    </a:p>
                    <a:p>
                      <a:pPr marL="342900" lvl="0" indent="-342900">
                        <a:spcAft>
                          <a:spcPts val="0"/>
                        </a:spcAft>
                        <a:buFont typeface="Courier New" panose="02070309020205020404" pitchFamily="49" charset="0"/>
                        <a:buChar char="o"/>
                      </a:pPr>
                      <a:r>
                        <a:rPr lang="en-US" sz="1200">
                          <a:effectLst/>
                        </a:rPr>
                        <a:t>To explain how to keep myself clean and healthy and explain why it is important</a:t>
                      </a:r>
                      <a:endParaRPr lang="en-GB" sz="1200">
                        <a:effectLst/>
                      </a:endParaRPr>
                    </a:p>
                    <a:p>
                      <a:pPr marL="342900" lvl="0" indent="-342900">
                        <a:spcAft>
                          <a:spcPts val="0"/>
                        </a:spcAft>
                        <a:buFont typeface="Courier New" panose="02070309020205020404" pitchFamily="49" charset="0"/>
                        <a:buChar char="o"/>
                      </a:pPr>
                      <a:r>
                        <a:rPr lang="en-US" sz="1200">
                          <a:effectLst/>
                        </a:rPr>
                        <a:t>To identify the people in my family and explain where I can get help</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3603020354"/>
                  </a:ext>
                </a:extLst>
              </a:tr>
              <a:tr h="700646">
                <a:tc>
                  <a:txBody>
                    <a:bodyPr/>
                    <a:lstStyle/>
                    <a:p>
                      <a:pPr>
                        <a:spcAft>
                          <a:spcPts val="0"/>
                        </a:spcAft>
                      </a:pPr>
                      <a:r>
                        <a:rPr lang="en-US" sz="1200">
                          <a:effectLst/>
                        </a:rPr>
                        <a:t>Year 1</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tc>
                  <a:txBody>
                    <a:bodyPr/>
                    <a:lstStyle/>
                    <a:p>
                      <a:pPr marL="342900" lvl="0" indent="-342900">
                        <a:spcAft>
                          <a:spcPts val="0"/>
                        </a:spcAft>
                        <a:buFont typeface="Courier New" panose="02070309020205020404" pitchFamily="49" charset="0"/>
                        <a:buChar char="o"/>
                      </a:pPr>
                      <a:r>
                        <a:rPr lang="en-US" sz="1200">
                          <a:effectLst/>
                        </a:rPr>
                        <a:t>To understand how to keep myself clean and healthy and explain why it is important</a:t>
                      </a:r>
                      <a:endParaRPr lang="en-GB" sz="1200">
                        <a:effectLst/>
                      </a:endParaRPr>
                    </a:p>
                    <a:p>
                      <a:pPr marL="342900" lvl="0" indent="-342900">
                        <a:spcAft>
                          <a:spcPts val="0"/>
                        </a:spcAft>
                        <a:buFont typeface="Courier New" panose="02070309020205020404" pitchFamily="49" charset="0"/>
                        <a:buChar char="o"/>
                      </a:pPr>
                      <a:r>
                        <a:rPr lang="en-US" sz="1200">
                          <a:effectLst/>
                        </a:rPr>
                        <a:t>To understand how I have grown and changed since birth</a:t>
                      </a:r>
                      <a:endParaRPr lang="en-GB" sz="1200">
                        <a:effectLst/>
                      </a:endParaRPr>
                    </a:p>
                    <a:p>
                      <a:pPr marL="342900" lvl="0" indent="-342900">
                        <a:spcAft>
                          <a:spcPts val="0"/>
                        </a:spcAft>
                        <a:buFont typeface="Courier New" panose="02070309020205020404" pitchFamily="49" charset="0"/>
                        <a:buChar char="o"/>
                      </a:pPr>
                      <a:r>
                        <a:rPr lang="en-US" sz="1200">
                          <a:effectLst/>
                        </a:rPr>
                        <a:t>To identify the people in my family, while recognizing that not all families look like mine</a:t>
                      </a:r>
                      <a:endParaRPr lang="en-GB" sz="1200">
                        <a:effectLst/>
                      </a:endParaRPr>
                    </a:p>
                    <a:p>
                      <a:pPr marL="342900" lvl="0" indent="-342900">
                        <a:spcAft>
                          <a:spcPts val="0"/>
                        </a:spcAft>
                        <a:buFont typeface="Courier New" panose="02070309020205020404" pitchFamily="49" charset="0"/>
                        <a:buChar char="o"/>
                      </a:pPr>
                      <a:r>
                        <a:rPr lang="en-US" sz="1200">
                          <a:effectLst/>
                        </a:rPr>
                        <a:t>To explain where I can get help and support.</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25480010"/>
                  </a:ext>
                </a:extLst>
              </a:tr>
              <a:tr h="934197">
                <a:tc>
                  <a:txBody>
                    <a:bodyPr/>
                    <a:lstStyle/>
                    <a:p>
                      <a:pPr>
                        <a:spcAft>
                          <a:spcPts val="0"/>
                        </a:spcAft>
                      </a:pPr>
                      <a:r>
                        <a:rPr lang="en-US" sz="1200">
                          <a:effectLst/>
                        </a:rPr>
                        <a:t>Year 2</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tc>
                  <a:txBody>
                    <a:bodyPr/>
                    <a:lstStyle/>
                    <a:p>
                      <a:pPr marL="342900" lvl="0" indent="-342900">
                        <a:spcAft>
                          <a:spcPts val="0"/>
                        </a:spcAft>
                        <a:buFont typeface="Courier New" panose="02070309020205020404" pitchFamily="49" charset="0"/>
                        <a:buChar char="o"/>
                      </a:pPr>
                      <a:r>
                        <a:rPr lang="en-US" sz="1200">
                          <a:effectLst/>
                        </a:rPr>
                        <a:t>To explore stereotypes</a:t>
                      </a:r>
                      <a:endParaRPr lang="en-GB" sz="1200">
                        <a:effectLst/>
                      </a:endParaRPr>
                    </a:p>
                    <a:p>
                      <a:pPr marL="342900" lvl="0" indent="-342900">
                        <a:spcAft>
                          <a:spcPts val="0"/>
                        </a:spcAft>
                        <a:buFont typeface="Courier New" panose="02070309020205020404" pitchFamily="49" charset="0"/>
                        <a:buChar char="o"/>
                      </a:pPr>
                      <a:r>
                        <a:rPr lang="en-US" sz="1200">
                          <a:effectLst/>
                        </a:rPr>
                        <a:t>To explain personal boundaries</a:t>
                      </a:r>
                      <a:endParaRPr lang="en-GB" sz="1200">
                        <a:effectLst/>
                      </a:endParaRPr>
                    </a:p>
                    <a:p>
                      <a:pPr marL="342900" lvl="0" indent="-342900">
                        <a:spcAft>
                          <a:spcPts val="0"/>
                        </a:spcAft>
                        <a:buFont typeface="Courier New" panose="02070309020205020404" pitchFamily="49" charset="0"/>
                        <a:buChar char="o"/>
                      </a:pPr>
                      <a:r>
                        <a:rPr lang="en-US" sz="1200">
                          <a:effectLst/>
                        </a:rPr>
                        <a:t>To understand how boys and girls are different and to name boy and girl body parts</a:t>
                      </a:r>
                      <a:endParaRPr lang="en-GB" sz="1200">
                        <a:effectLst/>
                      </a:endParaRPr>
                    </a:p>
                    <a:p>
                      <a:pPr marL="342900" lvl="0" indent="-342900">
                        <a:spcAft>
                          <a:spcPts val="0"/>
                        </a:spcAft>
                        <a:buFont typeface="Courier New" panose="02070309020205020404" pitchFamily="49" charset="0"/>
                        <a:buChar char="o"/>
                      </a:pPr>
                      <a:r>
                        <a:rPr lang="en-US" sz="1200">
                          <a:effectLst/>
                        </a:rPr>
                        <a:t>To understand the stages in the human lifecycle</a:t>
                      </a:r>
                      <a:endParaRPr lang="en-GB" sz="1200">
                        <a:effectLst/>
                      </a:endParaRPr>
                    </a:p>
                    <a:p>
                      <a:pPr marL="342900" lvl="0" indent="-342900">
                        <a:spcAft>
                          <a:spcPts val="0"/>
                        </a:spcAft>
                        <a:buFont typeface="Courier New" panose="02070309020205020404" pitchFamily="49" charset="0"/>
                        <a:buChar char="o"/>
                      </a:pPr>
                      <a:r>
                        <a:rPr lang="en-US" sz="1200">
                          <a:effectLst/>
                        </a:rPr>
                        <a:t>To identify the people in my family, while recognizing that not all families look like mine</a:t>
                      </a:r>
                      <a:endParaRPr lang="en-GB" sz="1200">
                        <a:effectLst/>
                      </a:endParaRPr>
                    </a:p>
                    <a:p>
                      <a:pPr marL="342900" lvl="0" indent="-342900">
                        <a:spcAft>
                          <a:spcPts val="0"/>
                        </a:spcAft>
                        <a:buFont typeface="Courier New" panose="02070309020205020404" pitchFamily="49" charset="0"/>
                        <a:buChar char="o"/>
                      </a:pPr>
                      <a:r>
                        <a:rPr lang="en-US" sz="1200">
                          <a:effectLst/>
                        </a:rPr>
                        <a:t>To explain where I can get help and support.</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2887295497"/>
                  </a:ext>
                </a:extLst>
              </a:tr>
              <a:tr h="817422">
                <a:tc>
                  <a:txBody>
                    <a:bodyPr/>
                    <a:lstStyle/>
                    <a:p>
                      <a:pPr>
                        <a:spcAft>
                          <a:spcPts val="0"/>
                        </a:spcAft>
                      </a:pPr>
                      <a:r>
                        <a:rPr lang="en-US" sz="1200">
                          <a:effectLst/>
                        </a:rPr>
                        <a:t>Year 3</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tc>
                  <a:txBody>
                    <a:bodyPr/>
                    <a:lstStyle/>
                    <a:p>
                      <a:pPr marL="342900" lvl="0" indent="-342900">
                        <a:spcAft>
                          <a:spcPts val="0"/>
                        </a:spcAft>
                        <a:buFont typeface="Courier New" panose="02070309020205020404" pitchFamily="49" charset="0"/>
                        <a:buChar char="o"/>
                      </a:pPr>
                      <a:r>
                        <a:rPr lang="en-US" sz="1200">
                          <a:effectLst/>
                        </a:rPr>
                        <a:t>To understand how boys and girls are different and to name boy and girl body parts</a:t>
                      </a:r>
                      <a:endParaRPr lang="en-GB" sz="1200">
                        <a:effectLst/>
                      </a:endParaRPr>
                    </a:p>
                    <a:p>
                      <a:pPr marL="342900" lvl="0" indent="-342900">
                        <a:spcAft>
                          <a:spcPts val="0"/>
                        </a:spcAft>
                        <a:buFont typeface="Courier New" panose="02070309020205020404" pitchFamily="49" charset="0"/>
                        <a:buChar char="o"/>
                      </a:pPr>
                      <a:r>
                        <a:rPr lang="en-US" sz="1200">
                          <a:effectLst/>
                        </a:rPr>
                        <a:t>To explain personal boundaries</a:t>
                      </a:r>
                      <a:endParaRPr lang="en-GB" sz="1200">
                        <a:effectLst/>
                      </a:endParaRPr>
                    </a:p>
                    <a:p>
                      <a:pPr marL="342900" lvl="0" indent="-342900">
                        <a:spcAft>
                          <a:spcPts val="0"/>
                        </a:spcAft>
                        <a:buFont typeface="Courier New" panose="02070309020205020404" pitchFamily="49" charset="0"/>
                        <a:buChar char="o"/>
                      </a:pPr>
                      <a:r>
                        <a:rPr lang="en-US" sz="1200">
                          <a:effectLst/>
                        </a:rPr>
                        <a:t>To identify the people in my family, while recognizing that not all families look like mine</a:t>
                      </a:r>
                      <a:endParaRPr lang="en-GB" sz="1200">
                        <a:effectLst/>
                      </a:endParaRPr>
                    </a:p>
                    <a:p>
                      <a:pPr marL="342900" lvl="0" indent="-342900">
                        <a:spcAft>
                          <a:spcPts val="0"/>
                        </a:spcAft>
                        <a:buFont typeface="Courier New" panose="02070309020205020404" pitchFamily="49" charset="0"/>
                        <a:buChar char="o"/>
                      </a:pPr>
                      <a:r>
                        <a:rPr lang="en-US" sz="1200">
                          <a:effectLst/>
                        </a:rPr>
                        <a:t>To explain where I can get help and support</a:t>
                      </a:r>
                      <a:endParaRPr lang="en-GB" sz="1200">
                        <a:effectLst/>
                      </a:endParaRPr>
                    </a:p>
                    <a:p>
                      <a:pPr marL="342900" lvl="0" indent="-342900">
                        <a:spcAft>
                          <a:spcPts val="0"/>
                        </a:spcAft>
                        <a:buFont typeface="Courier New" panose="02070309020205020404" pitchFamily="49" charset="0"/>
                        <a:buChar char="o"/>
                      </a:pPr>
                      <a:r>
                        <a:rPr lang="en-US" sz="1200">
                          <a:effectLst/>
                        </a:rPr>
                        <a:t>To understand good friendships</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1087399780"/>
                  </a:ext>
                </a:extLst>
              </a:tr>
              <a:tr h="700646">
                <a:tc>
                  <a:txBody>
                    <a:bodyPr/>
                    <a:lstStyle/>
                    <a:p>
                      <a:pPr>
                        <a:spcAft>
                          <a:spcPts val="0"/>
                        </a:spcAft>
                      </a:pPr>
                      <a:r>
                        <a:rPr lang="en-US" sz="1200">
                          <a:effectLst/>
                        </a:rPr>
                        <a:t>Year 4</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tc>
                  <a:txBody>
                    <a:bodyPr/>
                    <a:lstStyle/>
                    <a:p>
                      <a:pPr marL="342900" lvl="0" indent="-342900">
                        <a:spcAft>
                          <a:spcPts val="0"/>
                        </a:spcAft>
                        <a:buFont typeface="Courier New" panose="02070309020205020404" pitchFamily="49" charset="0"/>
                        <a:buChar char="o"/>
                      </a:pPr>
                      <a:r>
                        <a:rPr lang="en-US" sz="1200">
                          <a:effectLst/>
                        </a:rPr>
                        <a:t>To identify the people in my family, while recognizing that not all families look like mine</a:t>
                      </a:r>
                      <a:endParaRPr lang="en-GB" sz="1200">
                        <a:effectLst/>
                      </a:endParaRPr>
                    </a:p>
                    <a:p>
                      <a:pPr marL="342900" lvl="0" indent="-342900">
                        <a:spcAft>
                          <a:spcPts val="0"/>
                        </a:spcAft>
                        <a:buFont typeface="Courier New" panose="02070309020205020404" pitchFamily="49" charset="0"/>
                        <a:buChar char="o"/>
                      </a:pPr>
                      <a:r>
                        <a:rPr lang="en-US" sz="1200">
                          <a:effectLst/>
                        </a:rPr>
                        <a:t>To explain where I can get help and support</a:t>
                      </a:r>
                      <a:endParaRPr lang="en-GB" sz="1200">
                        <a:effectLst/>
                      </a:endParaRPr>
                    </a:p>
                    <a:p>
                      <a:pPr marL="342900" lvl="0" indent="-342900">
                        <a:spcAft>
                          <a:spcPts val="0"/>
                        </a:spcAft>
                        <a:buFont typeface="Courier New" panose="02070309020205020404" pitchFamily="49" charset="0"/>
                        <a:buChar char="o"/>
                      </a:pPr>
                      <a:r>
                        <a:rPr lang="en-US" sz="1200">
                          <a:effectLst/>
                        </a:rPr>
                        <a:t>To understand basic facts about puberty</a:t>
                      </a:r>
                      <a:endParaRPr lang="en-GB" sz="1200">
                        <a:effectLst/>
                      </a:endParaRPr>
                    </a:p>
                    <a:p>
                      <a:pPr marL="342900" lvl="0" indent="-342900">
                        <a:spcAft>
                          <a:spcPts val="0"/>
                        </a:spcAft>
                        <a:buFont typeface="Courier New" panose="02070309020205020404" pitchFamily="49" charset="0"/>
                        <a:buChar char="o"/>
                      </a:pPr>
                      <a:r>
                        <a:rPr lang="en-US" sz="1200">
                          <a:effectLst/>
                        </a:rPr>
                        <a:t>To begin to understand menstruation </a:t>
                      </a:r>
                      <a:endParaRPr lang="en-GB" sz="1200">
                        <a:effectLst/>
                      </a:endParaRPr>
                    </a:p>
                    <a:p>
                      <a:pPr marL="342900" lvl="0" indent="-342900">
                        <a:spcAft>
                          <a:spcPts val="0"/>
                        </a:spcAft>
                        <a:buFont typeface="Courier New" panose="02070309020205020404" pitchFamily="49" charset="0"/>
                        <a:buChar char="o"/>
                      </a:pPr>
                      <a:r>
                        <a:rPr lang="en-US" sz="1200">
                          <a:effectLst/>
                        </a:rPr>
                        <a:t>To understand good friendships</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281512423"/>
                  </a:ext>
                </a:extLst>
              </a:tr>
              <a:tr h="934197">
                <a:tc>
                  <a:txBody>
                    <a:bodyPr/>
                    <a:lstStyle/>
                    <a:p>
                      <a:pPr>
                        <a:spcAft>
                          <a:spcPts val="0"/>
                        </a:spcAft>
                      </a:pPr>
                      <a:r>
                        <a:rPr lang="en-US" sz="1200">
                          <a:effectLst/>
                        </a:rPr>
                        <a:t>Year 5</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tc>
                  <a:txBody>
                    <a:bodyPr/>
                    <a:lstStyle/>
                    <a:p>
                      <a:pPr marL="342900" lvl="0" indent="-342900">
                        <a:spcAft>
                          <a:spcPts val="0"/>
                        </a:spcAft>
                        <a:buFont typeface="Courier New" panose="02070309020205020404" pitchFamily="49" charset="0"/>
                        <a:buChar char="o"/>
                      </a:pPr>
                      <a:r>
                        <a:rPr lang="en-US" sz="1200">
                          <a:effectLst/>
                        </a:rPr>
                        <a:t>To explore the emotional and physical changes that occur during puberty</a:t>
                      </a:r>
                      <a:endParaRPr lang="en-GB" sz="1200">
                        <a:effectLst/>
                      </a:endParaRPr>
                    </a:p>
                    <a:p>
                      <a:pPr marL="342900" lvl="0" indent="-342900">
                        <a:spcAft>
                          <a:spcPts val="0"/>
                        </a:spcAft>
                        <a:buFont typeface="Courier New" panose="02070309020205020404" pitchFamily="49" charset="0"/>
                        <a:buChar char="o"/>
                      </a:pPr>
                      <a:r>
                        <a:rPr lang="en-US" sz="1200">
                          <a:effectLst/>
                        </a:rPr>
                        <a:t>To understand male and female puberty changes</a:t>
                      </a:r>
                      <a:endParaRPr lang="en-GB" sz="1200">
                        <a:effectLst/>
                      </a:endParaRPr>
                    </a:p>
                    <a:p>
                      <a:pPr marL="342900" lvl="0" indent="-342900">
                        <a:spcAft>
                          <a:spcPts val="0"/>
                        </a:spcAft>
                        <a:buFont typeface="Courier New" panose="02070309020205020404" pitchFamily="49" charset="0"/>
                        <a:buChar char="o"/>
                      </a:pPr>
                      <a:r>
                        <a:rPr lang="en-US" sz="1200">
                          <a:effectLst/>
                        </a:rPr>
                        <a:t>To explore the impact of puberty on the body and the importance of physical hygiene</a:t>
                      </a:r>
                      <a:endParaRPr lang="en-GB" sz="1200">
                        <a:effectLst/>
                      </a:endParaRPr>
                    </a:p>
                    <a:p>
                      <a:pPr marL="342900" lvl="0" indent="-342900">
                        <a:spcAft>
                          <a:spcPts val="0"/>
                        </a:spcAft>
                        <a:buFont typeface="Courier New" panose="02070309020205020404" pitchFamily="49" charset="0"/>
                        <a:buChar char="o"/>
                      </a:pPr>
                      <a:r>
                        <a:rPr lang="en-US" sz="1200">
                          <a:effectLst/>
                        </a:rPr>
                        <a:t>To explore ways to get support during puberty</a:t>
                      </a:r>
                      <a:endParaRPr lang="en-GB" sz="1200">
                        <a:effectLst/>
                      </a:endParaRPr>
                    </a:p>
                    <a:p>
                      <a:pPr marL="342900" lvl="0" indent="-342900">
                        <a:spcAft>
                          <a:spcPts val="0"/>
                        </a:spcAft>
                        <a:buFont typeface="Courier New" panose="02070309020205020404" pitchFamily="49" charset="0"/>
                        <a:buChar char="o"/>
                      </a:pPr>
                      <a:r>
                        <a:rPr lang="en-US" sz="1200">
                          <a:effectLst/>
                        </a:rPr>
                        <a:t>To understand what makes a family and who to turn to for help and support</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392654184"/>
                  </a:ext>
                </a:extLst>
              </a:tr>
              <a:tr h="934197">
                <a:tc>
                  <a:txBody>
                    <a:bodyPr/>
                    <a:lstStyle/>
                    <a:p>
                      <a:pPr>
                        <a:spcAft>
                          <a:spcPts val="0"/>
                        </a:spcAft>
                      </a:pPr>
                      <a:r>
                        <a:rPr lang="en-US" sz="1200">
                          <a:effectLst/>
                        </a:rPr>
                        <a:t>Year 6</a:t>
                      </a:r>
                      <a:endParaRPr lang="en-GB" sz="120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tc>
                  <a:txBody>
                    <a:bodyPr/>
                    <a:lstStyle/>
                    <a:p>
                      <a:pPr marL="342900" lvl="0" indent="-342900">
                        <a:spcAft>
                          <a:spcPts val="0"/>
                        </a:spcAft>
                        <a:buFont typeface="Courier New" panose="02070309020205020404" pitchFamily="49" charset="0"/>
                        <a:buChar char="o"/>
                      </a:pPr>
                      <a:r>
                        <a:rPr lang="en-US" sz="1200" dirty="0">
                          <a:effectLst/>
                        </a:rPr>
                        <a:t>To recap the male and female changes that happen during puberty</a:t>
                      </a:r>
                      <a:endParaRPr lang="en-GB" sz="1200" dirty="0">
                        <a:effectLst/>
                      </a:endParaRPr>
                    </a:p>
                    <a:p>
                      <a:pPr marL="342900" lvl="0" indent="-342900">
                        <a:spcAft>
                          <a:spcPts val="0"/>
                        </a:spcAft>
                        <a:buFont typeface="Courier New" panose="02070309020205020404" pitchFamily="49" charset="0"/>
                        <a:buChar char="o"/>
                      </a:pPr>
                      <a:r>
                        <a:rPr lang="en-US" sz="1200" dirty="0">
                          <a:effectLst/>
                        </a:rPr>
                        <a:t>To understand what makes a family and who to turn to for help and support</a:t>
                      </a:r>
                      <a:endParaRPr lang="en-GB" sz="1200" dirty="0">
                        <a:effectLst/>
                      </a:endParaRPr>
                    </a:p>
                    <a:p>
                      <a:pPr marL="342900" lvl="0" indent="-342900">
                        <a:spcAft>
                          <a:spcPts val="0"/>
                        </a:spcAft>
                        <a:buFont typeface="Courier New" panose="02070309020205020404" pitchFamily="49" charset="0"/>
                        <a:buChar char="o"/>
                      </a:pPr>
                      <a:r>
                        <a:rPr lang="en-US" sz="1200" dirty="0">
                          <a:effectLst/>
                        </a:rPr>
                        <a:t>To explore positive and negative ways of communicating in relationships</a:t>
                      </a:r>
                      <a:endParaRPr lang="en-GB" sz="1200" dirty="0">
                        <a:effectLst/>
                      </a:endParaRPr>
                    </a:p>
                    <a:p>
                      <a:pPr marL="342900" lvl="0" indent="-342900">
                        <a:spcAft>
                          <a:spcPts val="0"/>
                        </a:spcAft>
                        <a:buFont typeface="Courier New" panose="02070309020205020404" pitchFamily="49" charset="0"/>
                        <a:buChar char="o"/>
                      </a:pPr>
                      <a:r>
                        <a:rPr lang="en-US" sz="1200" dirty="0">
                          <a:effectLst/>
                        </a:rPr>
                        <a:t>To understand healthy relationships </a:t>
                      </a:r>
                      <a:endParaRPr lang="en-GB" sz="1200" dirty="0">
                        <a:effectLst/>
                      </a:endParaRPr>
                    </a:p>
                    <a:p>
                      <a:pPr marL="342900" lvl="0" indent="-342900">
                        <a:spcAft>
                          <a:spcPts val="0"/>
                        </a:spcAft>
                        <a:buFont typeface="Courier New" panose="02070309020205020404" pitchFamily="49" charset="0"/>
                        <a:buChar char="o"/>
                      </a:pPr>
                      <a:r>
                        <a:rPr lang="en-US" sz="1200" dirty="0">
                          <a:effectLst/>
                        </a:rPr>
                        <a:t>The understand the human reproductive system (parents can withdraw children from this lesson.)</a:t>
                      </a:r>
                      <a:endParaRPr lang="en-GB" sz="1200" dirty="0">
                        <a:effectLst/>
                        <a:latin typeface="Arial" panose="020B0604020202020204" pitchFamily="34" charset="0"/>
                        <a:ea typeface="MS Mincho" panose="02020609040205080304" pitchFamily="49" charset="-128"/>
                        <a:cs typeface="Times New Roman" panose="02020603050405020304" pitchFamily="18" charset="0"/>
                      </a:endParaRPr>
                    </a:p>
                  </a:txBody>
                  <a:tcPr marL="37656" marR="37656" marT="0" marB="0"/>
                </a:tc>
                <a:extLst>
                  <a:ext uri="{0D108BD9-81ED-4DB2-BD59-A6C34878D82A}">
                    <a16:rowId xmlns:a16="http://schemas.microsoft.com/office/drawing/2014/main" val="334299127"/>
                  </a:ext>
                </a:extLst>
              </a:tr>
            </a:tbl>
          </a:graphicData>
        </a:graphic>
      </p:graphicFrame>
    </p:spTree>
    <p:extLst>
      <p:ext uri="{BB962C8B-B14F-4D97-AF65-F5344CB8AC3E}">
        <p14:creationId xmlns:p14="http://schemas.microsoft.com/office/powerpoint/2010/main" val="755663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276807" y="6027774"/>
            <a:ext cx="1697098" cy="733229"/>
          </a:xfrm>
          <a:prstGeom prst="rect">
            <a:avLst/>
          </a:prstGeom>
          <a:noFill/>
          <a:ln cap="flat">
            <a:noFill/>
          </a:ln>
        </p:spPr>
      </p:pic>
      <p:sp>
        <p:nvSpPr>
          <p:cNvPr id="5" name="Title 4">
            <a:extLst>
              <a:ext uri="{FF2B5EF4-FFF2-40B4-BE49-F238E27FC236}">
                <a16:creationId xmlns:a16="http://schemas.microsoft.com/office/drawing/2014/main" id="{899C096E-1DE7-4FB2-BAD1-5924F80219C5}"/>
              </a:ext>
            </a:extLst>
          </p:cNvPr>
          <p:cNvSpPr>
            <a:spLocks noGrp="1"/>
          </p:cNvSpPr>
          <p:nvPr>
            <p:ph type="title"/>
          </p:nvPr>
        </p:nvSpPr>
        <p:spPr>
          <a:xfrm>
            <a:off x="943837" y="1457766"/>
            <a:ext cx="3212048" cy="1971234"/>
          </a:xfrm>
        </p:spPr>
        <p:txBody>
          <a:bodyPr>
            <a:normAutofit/>
          </a:bodyPr>
          <a:lstStyle/>
          <a:p>
            <a:r>
              <a:rPr lang="en-GB" sz="3100" b="1" dirty="0">
                <a:solidFill>
                  <a:srgbClr val="002060"/>
                </a:solidFill>
              </a:rPr>
              <a:t>Vocabulary list for primary schools.</a:t>
            </a:r>
            <a:br>
              <a:rPr lang="en-GB" sz="3100" b="1" dirty="0">
                <a:solidFill>
                  <a:srgbClr val="002060"/>
                </a:solidFill>
              </a:rPr>
            </a:br>
            <a:endParaRPr lang="en-GB" dirty="0"/>
          </a:p>
        </p:txBody>
      </p:sp>
      <p:pic>
        <p:nvPicPr>
          <p:cNvPr id="10" name="Picture 9">
            <a:extLst>
              <a:ext uri="{FF2B5EF4-FFF2-40B4-BE49-F238E27FC236}">
                <a16:creationId xmlns:a16="http://schemas.microsoft.com/office/drawing/2014/main" id="{9AE5E8A1-8133-489B-A940-D5DD2C915554}"/>
              </a:ext>
            </a:extLst>
          </p:cNvPr>
          <p:cNvPicPr>
            <a:picLocks noChangeAspect="1"/>
          </p:cNvPicPr>
          <p:nvPr/>
        </p:nvPicPr>
        <p:blipFill rotWithShape="1">
          <a:blip r:embed="rId4"/>
          <a:srcRect l="24449" t="21256" r="23846" b="7679"/>
          <a:stretch/>
        </p:blipFill>
        <p:spPr>
          <a:xfrm>
            <a:off x="4588781" y="300775"/>
            <a:ext cx="5690183" cy="6256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575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91676"/>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4800" b="1" dirty="0">
                <a:solidFill>
                  <a:srgbClr val="002060"/>
                </a:solidFill>
                <a:latin typeface="Calibri" pitchFamily="34"/>
                <a:cs typeface="Calibri" pitchFamily="34"/>
              </a:rPr>
              <a:t>Relationships Education lessons</a:t>
            </a:r>
            <a:endParaRPr lang="en-GB" sz="4800" b="1" dirty="0">
              <a:solidFill>
                <a:srgbClr val="002060"/>
              </a:solidFill>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fontScale="70000" lnSpcReduction="20000"/>
          </a:bodyPr>
          <a:lstStyle/>
          <a:p>
            <a:pPr>
              <a:lnSpc>
                <a:spcPct val="150000"/>
              </a:lnSpc>
            </a:pPr>
            <a:r>
              <a:rPr lang="en-GB" sz="4400" dirty="0">
                <a:solidFill>
                  <a:srgbClr val="002060"/>
                </a:solidFill>
                <a:latin typeface="Calibri" pitchFamily="34"/>
                <a:ea typeface="+mn-ea"/>
                <a:cs typeface="Calibri" pitchFamily="34"/>
              </a:rPr>
              <a:t>The following slides break down each year groups planning</a:t>
            </a:r>
          </a:p>
          <a:p>
            <a:pPr>
              <a:lnSpc>
                <a:spcPct val="150000"/>
              </a:lnSpc>
            </a:pPr>
            <a:r>
              <a:rPr lang="en-GB" sz="4400" dirty="0">
                <a:solidFill>
                  <a:srgbClr val="002060"/>
                </a:solidFill>
                <a:latin typeface="Calibri" pitchFamily="34"/>
                <a:ea typeface="+mn-ea"/>
                <a:cs typeface="Calibri" pitchFamily="34"/>
              </a:rPr>
              <a:t>I have added screenshots of all resources – however I have not included all PowerPoint slides.</a:t>
            </a:r>
          </a:p>
          <a:p>
            <a:pPr>
              <a:lnSpc>
                <a:spcPct val="150000"/>
              </a:lnSpc>
            </a:pPr>
            <a:r>
              <a:rPr lang="en-GB" sz="4400" dirty="0">
                <a:solidFill>
                  <a:srgbClr val="002060"/>
                </a:solidFill>
                <a:latin typeface="Calibri" pitchFamily="34"/>
                <a:ea typeface="+mn-ea"/>
                <a:cs typeface="Calibri" pitchFamily="34"/>
              </a:rPr>
              <a:t>If you are sharing with parents, remember to share resources but also share the slides</a:t>
            </a:r>
          </a:p>
          <a:p>
            <a:pPr>
              <a:lnSpc>
                <a:spcPct val="150000"/>
              </a:lnSpc>
            </a:pPr>
            <a:r>
              <a:rPr lang="en-GB" sz="4400" dirty="0">
                <a:solidFill>
                  <a:srgbClr val="002060"/>
                </a:solidFill>
                <a:latin typeface="Calibri" pitchFamily="34"/>
                <a:ea typeface="+mn-ea"/>
                <a:cs typeface="Calibri" pitchFamily="34"/>
              </a:rPr>
              <a:t>I have added extra information about the lessons parents tend to have the most questions about</a:t>
            </a:r>
            <a:endParaRPr lang="en-GB" sz="4400" dirty="0">
              <a:solidFill>
                <a:srgbClr val="BED712"/>
              </a:solidFill>
              <a:latin typeface="Calibri" pitchFamily="34"/>
              <a:ea typeface="+mn-ea"/>
              <a:cs typeface="Calibri" pitchFamily="34"/>
            </a:endParaRPr>
          </a:p>
          <a:p>
            <a:pPr marL="0" indent="0">
              <a:buNone/>
            </a:pPr>
            <a:endParaRPr lang="en-GB" dirty="0"/>
          </a:p>
        </p:txBody>
      </p:sp>
    </p:spTree>
    <p:extLst>
      <p:ext uri="{BB962C8B-B14F-4D97-AF65-F5344CB8AC3E}">
        <p14:creationId xmlns:p14="http://schemas.microsoft.com/office/powerpoint/2010/main" val="1200895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Nursery and reception </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Lessons 6, 7 and 8 are the Relationships Education lessons for Nursery.</a:t>
            </a:r>
          </a:p>
          <a:p>
            <a:pPr marL="0" indent="0">
              <a:buNone/>
            </a:pPr>
            <a:endParaRPr lang="en-GB" dirty="0">
              <a:solidFill>
                <a:srgbClr val="002060"/>
              </a:solidFill>
            </a:endParaRPr>
          </a:p>
          <a:p>
            <a:pPr marL="0" indent="0">
              <a:buNone/>
            </a:pPr>
            <a:r>
              <a:rPr lang="en-GB" b="1" dirty="0">
                <a:solidFill>
                  <a:srgbClr val="002060"/>
                </a:solidFill>
              </a:rPr>
              <a:t>Learning objectives:</a:t>
            </a:r>
          </a:p>
          <a:p>
            <a:pPr marL="0" indent="0">
              <a:buNone/>
            </a:pPr>
            <a:r>
              <a:rPr lang="en-GB" b="1" dirty="0">
                <a:solidFill>
                  <a:srgbClr val="002060"/>
                </a:solidFill>
              </a:rPr>
              <a:t>Lesson 1: </a:t>
            </a:r>
            <a:r>
              <a:rPr lang="en-GB" dirty="0">
                <a:solidFill>
                  <a:srgbClr val="002060"/>
                </a:solidFill>
              </a:rPr>
              <a:t>To consider the routines and patterns of a typical day</a:t>
            </a:r>
          </a:p>
          <a:p>
            <a:pPr marL="0" indent="0">
              <a:buNone/>
            </a:pPr>
            <a:r>
              <a:rPr lang="en-GB" b="1" dirty="0">
                <a:solidFill>
                  <a:srgbClr val="002060"/>
                </a:solidFill>
              </a:rPr>
              <a:t>Lesson 2: </a:t>
            </a:r>
            <a:r>
              <a:rPr lang="en-GB" dirty="0">
                <a:solidFill>
                  <a:srgbClr val="002060"/>
                </a:solidFill>
              </a:rPr>
              <a:t>To explain how to keep myself clean and healthy and explain why it is important</a:t>
            </a:r>
          </a:p>
          <a:p>
            <a:pPr marL="0" indent="0">
              <a:buNone/>
            </a:pPr>
            <a:r>
              <a:rPr lang="en-GB" b="1" dirty="0">
                <a:solidFill>
                  <a:srgbClr val="002060"/>
                </a:solidFill>
              </a:rPr>
              <a:t>Lesson 3: </a:t>
            </a:r>
            <a:r>
              <a:rPr lang="en-GB" dirty="0">
                <a:solidFill>
                  <a:srgbClr val="002060"/>
                </a:solidFill>
              </a:rPr>
              <a:t>To identify the people in my family and explain where I can get help</a:t>
            </a:r>
          </a:p>
          <a:p>
            <a:pPr marL="0" indent="0">
              <a:buNone/>
            </a:pPr>
            <a:endParaRPr lang="en-GB" dirty="0">
              <a:solidFill>
                <a:srgbClr val="002060"/>
              </a:solidFill>
            </a:endParaRPr>
          </a:p>
        </p:txBody>
      </p:sp>
    </p:spTree>
    <p:extLst>
      <p:ext uri="{BB962C8B-B14F-4D97-AF65-F5344CB8AC3E}">
        <p14:creationId xmlns:p14="http://schemas.microsoft.com/office/powerpoint/2010/main" val="3162875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3DF6A5-8F5B-4ABA-8D17-B7FF740494CC}"/>
              </a:ext>
            </a:extLst>
          </p:cNvPr>
          <p:cNvPicPr>
            <a:picLocks noChangeAspect="1"/>
          </p:cNvPicPr>
          <p:nvPr/>
        </p:nvPicPr>
        <p:blipFill rotWithShape="1">
          <a:blip r:embed="rId2"/>
          <a:srcRect l="33307" t="19887" r="34512" b="19548"/>
          <a:stretch/>
        </p:blipFill>
        <p:spPr>
          <a:xfrm>
            <a:off x="573437" y="263470"/>
            <a:ext cx="3626603" cy="5460281"/>
          </a:xfrm>
          <a:prstGeom prst="rect">
            <a:avLst/>
          </a:prstGeom>
        </p:spPr>
      </p:pic>
      <p:pic>
        <p:nvPicPr>
          <p:cNvPr id="5" name="Picture 4">
            <a:extLst>
              <a:ext uri="{FF2B5EF4-FFF2-40B4-BE49-F238E27FC236}">
                <a16:creationId xmlns:a16="http://schemas.microsoft.com/office/drawing/2014/main" id="{CE041EED-9822-4DD7-9E66-8F008B7CD331}"/>
              </a:ext>
            </a:extLst>
          </p:cNvPr>
          <p:cNvPicPr>
            <a:picLocks noChangeAspect="1"/>
          </p:cNvPicPr>
          <p:nvPr/>
        </p:nvPicPr>
        <p:blipFill rotWithShape="1">
          <a:blip r:embed="rId3"/>
          <a:srcRect l="26648" t="33710" r="24358" b="34200"/>
          <a:stretch/>
        </p:blipFill>
        <p:spPr>
          <a:xfrm>
            <a:off x="4969789" y="402955"/>
            <a:ext cx="3383797" cy="1773061"/>
          </a:xfrm>
          <a:prstGeom prst="rect">
            <a:avLst/>
          </a:prstGeom>
        </p:spPr>
      </p:pic>
      <p:pic>
        <p:nvPicPr>
          <p:cNvPr id="6" name="Picture 5">
            <a:extLst>
              <a:ext uri="{FF2B5EF4-FFF2-40B4-BE49-F238E27FC236}">
                <a16:creationId xmlns:a16="http://schemas.microsoft.com/office/drawing/2014/main" id="{C71F6F6A-F20C-4236-B9DE-CE04F6CE98CE}"/>
              </a:ext>
            </a:extLst>
          </p:cNvPr>
          <p:cNvPicPr>
            <a:picLocks noChangeAspect="1"/>
          </p:cNvPicPr>
          <p:nvPr/>
        </p:nvPicPr>
        <p:blipFill rotWithShape="1">
          <a:blip r:embed="rId4"/>
          <a:srcRect l="12214" t="30810" r="15107" b="48625"/>
          <a:stretch/>
        </p:blipFill>
        <p:spPr>
          <a:xfrm>
            <a:off x="4584913" y="4804476"/>
            <a:ext cx="7176137" cy="1624448"/>
          </a:xfrm>
          <a:prstGeom prst="rect">
            <a:avLst/>
          </a:prstGeom>
        </p:spPr>
      </p:pic>
      <p:pic>
        <p:nvPicPr>
          <p:cNvPr id="7" name="Picture 6" descr="Image result for teeth cartoon">
            <a:hlinkClick r:id="rId5" tgtFrame="&quot;_blank&quot;"/>
            <a:extLst>
              <a:ext uri="{FF2B5EF4-FFF2-40B4-BE49-F238E27FC236}">
                <a16:creationId xmlns:a16="http://schemas.microsoft.com/office/drawing/2014/main" id="{75370D94-D725-41FD-BE17-81831957D90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542508" y="2499323"/>
            <a:ext cx="3626604" cy="1624448"/>
          </a:xfrm>
          <a:prstGeom prst="rect">
            <a:avLst/>
          </a:prstGeom>
          <a:noFill/>
          <a:ln>
            <a:noFill/>
          </a:ln>
        </p:spPr>
      </p:pic>
    </p:spTree>
    <p:extLst>
      <p:ext uri="{BB962C8B-B14F-4D97-AF65-F5344CB8AC3E}">
        <p14:creationId xmlns:p14="http://schemas.microsoft.com/office/powerpoint/2010/main" val="1637787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Year 1</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Lessons 9, 10 and 11 are the Relationships Education lessons for Year 1.</a:t>
            </a:r>
          </a:p>
          <a:p>
            <a:pPr marL="0" indent="0">
              <a:buNone/>
            </a:pPr>
            <a:endParaRPr lang="en-GB" dirty="0">
              <a:solidFill>
                <a:srgbClr val="002060"/>
              </a:solidFill>
            </a:endParaRPr>
          </a:p>
          <a:p>
            <a:pPr marL="0" indent="0">
              <a:buNone/>
            </a:pPr>
            <a:r>
              <a:rPr lang="en-GB" b="1" dirty="0">
                <a:solidFill>
                  <a:srgbClr val="002060"/>
                </a:solidFill>
              </a:rPr>
              <a:t>Learning objectives:</a:t>
            </a:r>
          </a:p>
          <a:p>
            <a:pPr marL="0" indent="0">
              <a:buNone/>
            </a:pPr>
            <a:r>
              <a:rPr lang="en-GB" dirty="0">
                <a:solidFill>
                  <a:srgbClr val="002060"/>
                </a:solidFill>
              </a:rPr>
              <a:t>Lesson 1: To understand how to keep myself clean and healthy and explain why it is important</a:t>
            </a:r>
          </a:p>
          <a:p>
            <a:pPr marL="0" indent="0">
              <a:buNone/>
            </a:pPr>
            <a:r>
              <a:rPr lang="en-GB" dirty="0">
                <a:solidFill>
                  <a:srgbClr val="002060"/>
                </a:solidFill>
              </a:rPr>
              <a:t>Lesson 2: To understand how I have grown and changed since birth</a:t>
            </a:r>
          </a:p>
          <a:p>
            <a:pPr marL="0" indent="0">
              <a:buNone/>
            </a:pPr>
            <a:r>
              <a:rPr lang="en-GB" dirty="0">
                <a:solidFill>
                  <a:srgbClr val="002060"/>
                </a:solidFill>
              </a:rPr>
              <a:t>Lesson 3: To identify the people in my family, while recognizing that not all families look like mine &amp; to explain where I can get help and support.</a:t>
            </a:r>
          </a:p>
          <a:p>
            <a:pPr marL="0" indent="0">
              <a:buNone/>
            </a:pPr>
            <a:endParaRPr lang="en-GB" dirty="0">
              <a:solidFill>
                <a:srgbClr val="002060"/>
              </a:solidFill>
            </a:endParaRPr>
          </a:p>
          <a:p>
            <a:pPr marL="0" indent="0">
              <a:buNone/>
            </a:pPr>
            <a:endParaRPr lang="en-GB" dirty="0"/>
          </a:p>
        </p:txBody>
      </p:sp>
    </p:spTree>
    <p:extLst>
      <p:ext uri="{BB962C8B-B14F-4D97-AF65-F5344CB8AC3E}">
        <p14:creationId xmlns:p14="http://schemas.microsoft.com/office/powerpoint/2010/main" val="883845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9487C7-B5A7-483E-8866-451403FEE89B}"/>
              </a:ext>
            </a:extLst>
          </p:cNvPr>
          <p:cNvPicPr>
            <a:picLocks noChangeAspect="1"/>
          </p:cNvPicPr>
          <p:nvPr/>
        </p:nvPicPr>
        <p:blipFill rotWithShape="1">
          <a:blip r:embed="rId2"/>
          <a:srcRect l="14491" t="13333" r="15552" b="21905"/>
          <a:stretch/>
        </p:blipFill>
        <p:spPr>
          <a:xfrm>
            <a:off x="380010" y="292554"/>
            <a:ext cx="4235041" cy="3136446"/>
          </a:xfrm>
          <a:prstGeom prst="rect">
            <a:avLst/>
          </a:prstGeom>
        </p:spPr>
      </p:pic>
      <p:pic>
        <p:nvPicPr>
          <p:cNvPr id="5" name="Picture 4">
            <a:extLst>
              <a:ext uri="{FF2B5EF4-FFF2-40B4-BE49-F238E27FC236}">
                <a16:creationId xmlns:a16="http://schemas.microsoft.com/office/drawing/2014/main" id="{4D81F7CC-FD00-4097-94DC-A23A01CF4801}"/>
              </a:ext>
            </a:extLst>
          </p:cNvPr>
          <p:cNvPicPr>
            <a:picLocks noChangeAspect="1"/>
          </p:cNvPicPr>
          <p:nvPr/>
        </p:nvPicPr>
        <p:blipFill rotWithShape="1">
          <a:blip r:embed="rId3"/>
          <a:srcRect l="13668" t="31723" r="13313" b="34441"/>
          <a:stretch/>
        </p:blipFill>
        <p:spPr>
          <a:xfrm>
            <a:off x="699424" y="3763272"/>
            <a:ext cx="6259516" cy="2320451"/>
          </a:xfrm>
          <a:prstGeom prst="rect">
            <a:avLst/>
          </a:prstGeom>
        </p:spPr>
      </p:pic>
      <p:pic>
        <p:nvPicPr>
          <p:cNvPr id="6" name="Picture 5">
            <a:extLst>
              <a:ext uri="{FF2B5EF4-FFF2-40B4-BE49-F238E27FC236}">
                <a16:creationId xmlns:a16="http://schemas.microsoft.com/office/drawing/2014/main" id="{B1A62956-A468-447C-88EF-0B67880C27B7}"/>
              </a:ext>
            </a:extLst>
          </p:cNvPr>
          <p:cNvPicPr>
            <a:picLocks noChangeAspect="1"/>
          </p:cNvPicPr>
          <p:nvPr/>
        </p:nvPicPr>
        <p:blipFill rotWithShape="1">
          <a:blip r:embed="rId4"/>
          <a:srcRect l="27696" t="30664" r="24105" b="53533"/>
          <a:stretch/>
        </p:blipFill>
        <p:spPr>
          <a:xfrm>
            <a:off x="5552474" y="292554"/>
            <a:ext cx="6259516" cy="1641949"/>
          </a:xfrm>
          <a:prstGeom prst="rect">
            <a:avLst/>
          </a:prstGeom>
        </p:spPr>
      </p:pic>
      <p:pic>
        <p:nvPicPr>
          <p:cNvPr id="7" name="Picture 6">
            <a:extLst>
              <a:ext uri="{FF2B5EF4-FFF2-40B4-BE49-F238E27FC236}">
                <a16:creationId xmlns:a16="http://schemas.microsoft.com/office/drawing/2014/main" id="{E54D66E4-69FE-437E-921C-4A3168685E3D}"/>
              </a:ext>
            </a:extLst>
          </p:cNvPr>
          <p:cNvPicPr>
            <a:picLocks noChangeAspect="1"/>
          </p:cNvPicPr>
          <p:nvPr/>
        </p:nvPicPr>
        <p:blipFill rotWithShape="1">
          <a:blip r:embed="rId5"/>
          <a:srcRect l="25487" t="31638" r="25110" b="36271"/>
          <a:stretch/>
        </p:blipFill>
        <p:spPr>
          <a:xfrm>
            <a:off x="7257535" y="2662892"/>
            <a:ext cx="4235041" cy="2200760"/>
          </a:xfrm>
          <a:prstGeom prst="rect">
            <a:avLst/>
          </a:prstGeom>
        </p:spPr>
      </p:pic>
    </p:spTree>
    <p:extLst>
      <p:ext uri="{BB962C8B-B14F-4D97-AF65-F5344CB8AC3E}">
        <p14:creationId xmlns:p14="http://schemas.microsoft.com/office/powerpoint/2010/main" val="456354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770777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002060"/>
                </a:solidFill>
                <a:uFillTx/>
                <a:latin typeface="Calibri" pitchFamily="34"/>
                <a:cs typeface="Calibri" pitchFamily="34"/>
              </a:rPr>
              <a:t>Housekeeping</a:t>
            </a:r>
            <a:endParaRPr lang="en-GB" sz="4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pic>
        <p:nvPicPr>
          <p:cNvPr id="9" name="Content Placeholder 8">
            <a:extLst>
              <a:ext uri="{FF2B5EF4-FFF2-40B4-BE49-F238E27FC236}">
                <a16:creationId xmlns:a16="http://schemas.microsoft.com/office/drawing/2014/main" id="{D497B666-1B2C-41E5-AA03-85F8EEA772C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00071" y="1714853"/>
            <a:ext cx="3347330" cy="1673665"/>
          </a:xfrm>
        </p:spPr>
      </p:pic>
      <p:cxnSp>
        <p:nvCxnSpPr>
          <p:cNvPr id="12" name="Straight Connector 11">
            <a:extLst>
              <a:ext uri="{FF2B5EF4-FFF2-40B4-BE49-F238E27FC236}">
                <a16:creationId xmlns:a16="http://schemas.microsoft.com/office/drawing/2014/main" id="{C835F4CB-5738-42F3-9456-8939AB01CABD}"/>
              </a:ext>
            </a:extLst>
          </p:cNvPr>
          <p:cNvCxnSpPr/>
          <p:nvPr/>
        </p:nvCxnSpPr>
        <p:spPr>
          <a:xfrm>
            <a:off x="1948974" y="1714852"/>
            <a:ext cx="3044318" cy="1673665"/>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pic>
        <p:nvPicPr>
          <p:cNvPr id="1026" name="Picture 2" descr="Image result for taking photograph cartoon">
            <a:hlinkClick r:id="rId5"/>
            <a:extLst>
              <a:ext uri="{FF2B5EF4-FFF2-40B4-BE49-F238E27FC236}">
                <a16:creationId xmlns:a16="http://schemas.microsoft.com/office/drawing/2014/main" id="{ACF0A100-CD1A-4286-8889-4D5D88609A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610"/>
          <a:stretch/>
        </p:blipFill>
        <p:spPr bwMode="auto">
          <a:xfrm>
            <a:off x="7228590" y="1141225"/>
            <a:ext cx="2354352" cy="229835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30289EB3-B6B4-4177-AE45-6D2A8719A54A}"/>
              </a:ext>
            </a:extLst>
          </p:cNvPr>
          <p:cNvCxnSpPr/>
          <p:nvPr/>
        </p:nvCxnSpPr>
        <p:spPr>
          <a:xfrm>
            <a:off x="6638041" y="1450917"/>
            <a:ext cx="3044318" cy="1673665"/>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pic>
        <p:nvPicPr>
          <p:cNvPr id="16" name="Picture 15">
            <a:extLst>
              <a:ext uri="{FF2B5EF4-FFF2-40B4-BE49-F238E27FC236}">
                <a16:creationId xmlns:a16="http://schemas.microsoft.com/office/drawing/2014/main" id="{27A6C6B0-013F-43B4-9142-9E5B37DD63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1152" y="3979789"/>
            <a:ext cx="4522573" cy="2261287"/>
          </a:xfrm>
          <a:prstGeom prst="rect">
            <a:avLst/>
          </a:prstGeom>
        </p:spPr>
      </p:pic>
      <p:pic>
        <p:nvPicPr>
          <p:cNvPr id="18" name="Picture 17">
            <a:extLst>
              <a:ext uri="{FF2B5EF4-FFF2-40B4-BE49-F238E27FC236}">
                <a16:creationId xmlns:a16="http://schemas.microsoft.com/office/drawing/2014/main" id="{F506CBA9-C493-49E0-9EA2-CE2B0763E0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8591" y="3918013"/>
            <a:ext cx="2354351" cy="2354351"/>
          </a:xfrm>
          <a:prstGeom prst="rect">
            <a:avLst/>
          </a:prstGeom>
        </p:spPr>
      </p:pic>
    </p:spTree>
    <p:extLst>
      <p:ext uri="{BB962C8B-B14F-4D97-AF65-F5344CB8AC3E}">
        <p14:creationId xmlns:p14="http://schemas.microsoft.com/office/powerpoint/2010/main" val="4074770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Year 2</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Lessons 4, 5 and 6 are the Relationships Education lessons for Year 2.</a:t>
            </a:r>
          </a:p>
          <a:p>
            <a:pPr marL="0" indent="0">
              <a:buNone/>
            </a:pPr>
            <a:endParaRPr lang="en-GB" dirty="0">
              <a:solidFill>
                <a:srgbClr val="002060"/>
              </a:solidFill>
            </a:endParaRPr>
          </a:p>
          <a:p>
            <a:pPr marL="0" indent="0">
              <a:buNone/>
            </a:pPr>
            <a:r>
              <a:rPr lang="en-GB" b="1" dirty="0">
                <a:solidFill>
                  <a:srgbClr val="002060"/>
                </a:solidFill>
              </a:rPr>
              <a:t>Learning objectives:</a:t>
            </a:r>
          </a:p>
          <a:p>
            <a:pPr marL="0" indent="0">
              <a:buNone/>
            </a:pPr>
            <a:r>
              <a:rPr lang="en-GB" dirty="0">
                <a:solidFill>
                  <a:srgbClr val="002060"/>
                </a:solidFill>
              </a:rPr>
              <a:t>Lesson 1: To explore stereotypes and to explain personal boundaries</a:t>
            </a:r>
          </a:p>
          <a:p>
            <a:pPr marL="0" indent="0">
              <a:buNone/>
            </a:pPr>
            <a:r>
              <a:rPr lang="en-GB" dirty="0">
                <a:solidFill>
                  <a:srgbClr val="002060"/>
                </a:solidFill>
              </a:rPr>
              <a:t>Lesson 2: To understand how boys and girls are different and to name boy and girl body parts and to understand the stages in the human lifecycle</a:t>
            </a:r>
          </a:p>
          <a:p>
            <a:pPr marL="0" indent="0">
              <a:buNone/>
            </a:pPr>
            <a:r>
              <a:rPr lang="en-GB" dirty="0">
                <a:solidFill>
                  <a:srgbClr val="002060"/>
                </a:solidFill>
              </a:rPr>
              <a:t>Lesson 3: To identify the people in my family, while recognizing that not all families look like mine and to explain where I can get help and support</a:t>
            </a:r>
          </a:p>
          <a:p>
            <a:pPr marL="0" indent="0">
              <a:buNone/>
            </a:pPr>
            <a:endParaRPr lang="en-GB" dirty="0"/>
          </a:p>
        </p:txBody>
      </p:sp>
    </p:spTree>
    <p:extLst>
      <p:ext uri="{BB962C8B-B14F-4D97-AF65-F5344CB8AC3E}">
        <p14:creationId xmlns:p14="http://schemas.microsoft.com/office/powerpoint/2010/main" val="1536110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21B6D7-5697-4BF2-8BE6-9A4811B20762}"/>
              </a:ext>
            </a:extLst>
          </p:cNvPr>
          <p:cNvPicPr>
            <a:picLocks noChangeAspect="1"/>
          </p:cNvPicPr>
          <p:nvPr/>
        </p:nvPicPr>
        <p:blipFill rotWithShape="1">
          <a:blip r:embed="rId2"/>
          <a:srcRect l="38180" t="26621" r="6271" b="25714"/>
          <a:stretch/>
        </p:blipFill>
        <p:spPr>
          <a:xfrm>
            <a:off x="391885" y="428690"/>
            <a:ext cx="4762005" cy="3268888"/>
          </a:xfrm>
          <a:prstGeom prst="rect">
            <a:avLst/>
          </a:prstGeom>
        </p:spPr>
      </p:pic>
      <p:pic>
        <p:nvPicPr>
          <p:cNvPr id="5" name="Picture 4">
            <a:extLst>
              <a:ext uri="{FF2B5EF4-FFF2-40B4-BE49-F238E27FC236}">
                <a16:creationId xmlns:a16="http://schemas.microsoft.com/office/drawing/2014/main" id="{927DE3F0-6C26-48E4-88B8-550705AEA28F}"/>
              </a:ext>
            </a:extLst>
          </p:cNvPr>
          <p:cNvPicPr>
            <a:picLocks noChangeAspect="1"/>
          </p:cNvPicPr>
          <p:nvPr/>
        </p:nvPicPr>
        <p:blipFill rotWithShape="1">
          <a:blip r:embed="rId3"/>
          <a:srcRect l="13659" t="31342" r="12782" b="16190"/>
          <a:stretch/>
        </p:blipFill>
        <p:spPr>
          <a:xfrm>
            <a:off x="6246422" y="249382"/>
            <a:ext cx="3964536" cy="2262249"/>
          </a:xfrm>
          <a:prstGeom prst="rect">
            <a:avLst/>
          </a:prstGeom>
        </p:spPr>
      </p:pic>
      <p:pic>
        <p:nvPicPr>
          <p:cNvPr id="6" name="Picture 5">
            <a:extLst>
              <a:ext uri="{FF2B5EF4-FFF2-40B4-BE49-F238E27FC236}">
                <a16:creationId xmlns:a16="http://schemas.microsoft.com/office/drawing/2014/main" id="{1E966BAD-7A8F-42D3-8EFB-8451B4401BC8}"/>
              </a:ext>
            </a:extLst>
          </p:cNvPr>
          <p:cNvPicPr>
            <a:picLocks noChangeAspect="1"/>
          </p:cNvPicPr>
          <p:nvPr/>
        </p:nvPicPr>
        <p:blipFill rotWithShape="1">
          <a:blip r:embed="rId4"/>
          <a:srcRect l="25296" t="25974" r="22202" b="8225"/>
          <a:stretch/>
        </p:blipFill>
        <p:spPr>
          <a:xfrm>
            <a:off x="8031393" y="2823564"/>
            <a:ext cx="3642052" cy="3651662"/>
          </a:xfrm>
          <a:prstGeom prst="rect">
            <a:avLst/>
          </a:prstGeom>
        </p:spPr>
      </p:pic>
    </p:spTree>
    <p:extLst>
      <p:ext uri="{BB962C8B-B14F-4D97-AF65-F5344CB8AC3E}">
        <p14:creationId xmlns:p14="http://schemas.microsoft.com/office/powerpoint/2010/main" val="3748951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Body parts</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Linked to story of a mum who is pregnant and everyone is guessing if she has a baby boy or girl.</a:t>
            </a:r>
          </a:p>
          <a:p>
            <a:pPr marL="0" indent="0">
              <a:buNone/>
            </a:pPr>
            <a:r>
              <a:rPr lang="en-GB" dirty="0">
                <a:solidFill>
                  <a:srgbClr val="002060"/>
                </a:solidFill>
              </a:rPr>
              <a:t>Child asks his mum is the doctor/nurse will have to guess.</a:t>
            </a:r>
          </a:p>
          <a:p>
            <a:pPr marL="0" indent="0">
              <a:buNone/>
            </a:pPr>
            <a:r>
              <a:rPr lang="en-GB" dirty="0">
                <a:solidFill>
                  <a:srgbClr val="002060"/>
                </a:solidFill>
              </a:rPr>
              <a:t>Mum explain that doctor looks for private parts of a baby to tell if it is a boy or girl.</a:t>
            </a:r>
          </a:p>
          <a:p>
            <a:pPr marL="0" indent="0">
              <a:buNone/>
            </a:pPr>
            <a:r>
              <a:rPr lang="en-GB" dirty="0">
                <a:solidFill>
                  <a:srgbClr val="002060"/>
                </a:solidFill>
              </a:rPr>
              <a:t>These parts are private – links to PANTS rule</a:t>
            </a:r>
          </a:p>
          <a:p>
            <a:pPr marL="0" indent="0">
              <a:buNone/>
            </a:pPr>
            <a:endParaRPr lang="en-GB" dirty="0">
              <a:solidFill>
                <a:srgbClr val="002060"/>
              </a:solidFill>
            </a:endParaRPr>
          </a:p>
          <a:p>
            <a:pPr marL="0" indent="0">
              <a:buNone/>
            </a:pPr>
            <a:endParaRPr lang="en-GB" dirty="0">
              <a:solidFill>
                <a:srgbClr val="002060"/>
              </a:solidFill>
            </a:endParaRPr>
          </a:p>
          <a:p>
            <a:pPr marL="0" indent="0">
              <a:buNone/>
            </a:pPr>
            <a:r>
              <a:rPr lang="en-GB" dirty="0">
                <a:solidFill>
                  <a:srgbClr val="002060"/>
                </a:solidFill>
              </a:rPr>
              <a:t>Body parts enable mum, dad, doctor, nurse etc. to be able to tell if we are a boy or a girl.</a:t>
            </a:r>
          </a:p>
          <a:p>
            <a:pPr>
              <a:buFontTx/>
              <a:buChar char="-"/>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1352319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8A2DB3FB-E92A-4286-91DC-3A663003A3DE}"/>
              </a:ext>
            </a:extLst>
          </p:cNvPr>
          <p:cNvSpPr>
            <a:spLocks noGrp="1" noChangeArrowheads="1"/>
          </p:cNvSpPr>
          <p:nvPr>
            <p:ph type="title"/>
          </p:nvPr>
        </p:nvSpPr>
        <p:spPr bwMode="auto">
          <a:xfrm>
            <a:off x="1981201" y="479426"/>
            <a:ext cx="8220075" cy="993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GB" altLang="en-US">
                <a:latin typeface="Twinkl SemiBold"/>
              </a:rPr>
              <a:t>Boys’ Bodies</a:t>
            </a:r>
          </a:p>
        </p:txBody>
      </p:sp>
      <p:sp>
        <p:nvSpPr>
          <p:cNvPr id="3" name="Rectangle 2">
            <a:extLst>
              <a:ext uri="{FF2B5EF4-FFF2-40B4-BE49-F238E27FC236}">
                <a16:creationId xmlns:a16="http://schemas.microsoft.com/office/drawing/2014/main" id="{4CAF06A8-6F41-4282-A369-6AEC1483E36C}"/>
              </a:ext>
            </a:extLst>
          </p:cNvPr>
          <p:cNvSpPr>
            <a:spLocks noChangeArrowheads="1"/>
          </p:cNvSpPr>
          <p:nvPr/>
        </p:nvSpPr>
        <p:spPr bwMode="auto">
          <a:xfrm>
            <a:off x="6096000" y="1989139"/>
            <a:ext cx="38163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fontAlgn="base">
              <a:spcBef>
                <a:spcPct val="0"/>
              </a:spcBef>
              <a:spcAft>
                <a:spcPct val="0"/>
              </a:spcAft>
              <a:buFont typeface="Arial" panose="020B0604020202020204" pitchFamily="34" charset="0"/>
              <a:buChar char="•"/>
              <a:defRPr/>
            </a:pPr>
            <a:r>
              <a:rPr lang="en-GB" altLang="en-US" dirty="0">
                <a:solidFill>
                  <a:srgbClr val="000000"/>
                </a:solidFill>
                <a:cs typeface="Arial" panose="020B0604020202020204" pitchFamily="34" charset="0"/>
              </a:rPr>
              <a:t>Boys have a body part called </a:t>
            </a:r>
            <a:br>
              <a:rPr lang="en-GB" altLang="en-US" dirty="0">
                <a:solidFill>
                  <a:srgbClr val="000000"/>
                </a:solidFill>
                <a:cs typeface="Arial" panose="020B0604020202020204" pitchFamily="34" charset="0"/>
              </a:rPr>
            </a:br>
            <a:r>
              <a:rPr lang="en-GB" altLang="en-US" dirty="0">
                <a:solidFill>
                  <a:srgbClr val="000000"/>
                </a:solidFill>
                <a:cs typeface="Arial" panose="020B0604020202020204" pitchFamily="34" charset="0"/>
              </a:rPr>
              <a:t>a </a:t>
            </a:r>
            <a:r>
              <a:rPr lang="en-GB" altLang="en-US" b="1" dirty="0">
                <a:solidFill>
                  <a:srgbClr val="000000"/>
                </a:solidFill>
                <a:cs typeface="Arial" panose="020B0604020202020204" pitchFamily="34" charset="0"/>
              </a:rPr>
              <a:t>penis</a:t>
            </a:r>
            <a:r>
              <a:rPr lang="en-GB" altLang="en-US" dirty="0">
                <a:solidFill>
                  <a:srgbClr val="000000"/>
                </a:solidFill>
                <a:cs typeface="Arial" panose="020B0604020202020204" pitchFamily="34" charset="0"/>
              </a:rPr>
              <a:t>.</a:t>
            </a:r>
          </a:p>
          <a:p>
            <a:pPr fontAlgn="base">
              <a:spcBef>
                <a:spcPct val="0"/>
              </a:spcBef>
              <a:spcAft>
                <a:spcPct val="0"/>
              </a:spcAft>
              <a:buFont typeface="Arial" panose="020B0604020202020204" pitchFamily="34" charset="0"/>
              <a:buChar char="•"/>
              <a:defRPr/>
            </a:pPr>
            <a:endParaRPr lang="en-GB" altLang="en-US" dirty="0">
              <a:solidFill>
                <a:srgbClr val="000000"/>
              </a:solidFill>
              <a:cs typeface="Arial" panose="020B0604020202020204" pitchFamily="34" charset="0"/>
            </a:endParaRPr>
          </a:p>
          <a:p>
            <a:pPr fontAlgn="base">
              <a:spcBef>
                <a:spcPct val="0"/>
              </a:spcBef>
              <a:spcAft>
                <a:spcPct val="0"/>
              </a:spcAft>
              <a:buFont typeface="Arial" panose="020B0604020202020204" pitchFamily="34" charset="0"/>
              <a:buChar char="•"/>
              <a:defRPr/>
            </a:pPr>
            <a:r>
              <a:rPr lang="en-GB" altLang="en-US" dirty="0">
                <a:solidFill>
                  <a:srgbClr val="000000"/>
                </a:solidFill>
                <a:cs typeface="Arial" panose="020B0604020202020204" pitchFamily="34" charset="0"/>
              </a:rPr>
              <a:t>People have other names they use for this part of the body, but the scientific word is penis.</a:t>
            </a:r>
          </a:p>
          <a:p>
            <a:pPr marL="0" indent="0" fontAlgn="base">
              <a:spcBef>
                <a:spcPct val="0"/>
              </a:spcBef>
              <a:spcAft>
                <a:spcPct val="0"/>
              </a:spcAft>
              <a:defRPr/>
            </a:pPr>
            <a:endParaRPr lang="en-GB" altLang="en-US" dirty="0">
              <a:solidFill>
                <a:srgbClr val="000000"/>
              </a:solidFill>
              <a:cs typeface="Arial" panose="020B0604020202020204" pitchFamily="34" charset="0"/>
            </a:endParaRPr>
          </a:p>
          <a:p>
            <a:pPr fontAlgn="base">
              <a:spcBef>
                <a:spcPct val="0"/>
              </a:spcBef>
              <a:spcAft>
                <a:spcPct val="0"/>
              </a:spcAft>
              <a:buFont typeface="Arial" panose="020B0604020202020204" pitchFamily="34" charset="0"/>
              <a:buChar char="•"/>
              <a:defRPr/>
            </a:pPr>
            <a:r>
              <a:rPr lang="en-GB" altLang="en-US" dirty="0">
                <a:solidFill>
                  <a:srgbClr val="000000"/>
                </a:solidFill>
                <a:cs typeface="Arial" panose="020B0604020202020204" pitchFamily="34" charset="0"/>
              </a:rPr>
              <a:t>Boys, males and men have a </a:t>
            </a:r>
            <a:r>
              <a:rPr lang="en-GB" altLang="en-US" b="1" dirty="0">
                <a:solidFill>
                  <a:srgbClr val="000000"/>
                </a:solidFill>
                <a:cs typeface="Arial" panose="020B0604020202020204" pitchFamily="34" charset="0"/>
              </a:rPr>
              <a:t>penis</a:t>
            </a:r>
          </a:p>
        </p:txBody>
      </p:sp>
      <p:pic>
        <p:nvPicPr>
          <p:cNvPr id="6" name="Picture 5">
            <a:extLst>
              <a:ext uri="{FF2B5EF4-FFF2-40B4-BE49-F238E27FC236}">
                <a16:creationId xmlns:a16="http://schemas.microsoft.com/office/drawing/2014/main" id="{AFB2663A-9B93-4AB6-9086-74D0134F91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1813" y="1333500"/>
            <a:ext cx="2195512"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194A52-D49C-4C4B-825A-2CB0F01A79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1813" y="1300164"/>
            <a:ext cx="2239962"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itle 1">
            <a:extLst>
              <a:ext uri="{FF2B5EF4-FFF2-40B4-BE49-F238E27FC236}">
                <a16:creationId xmlns:a16="http://schemas.microsoft.com/office/drawing/2014/main" id="{52ECA4A1-A759-452B-ADE7-A91F1793EF86}"/>
              </a:ext>
            </a:extLst>
          </p:cNvPr>
          <p:cNvSpPr>
            <a:spLocks noGrp="1" noChangeArrowheads="1"/>
          </p:cNvSpPr>
          <p:nvPr>
            <p:ph type="title"/>
          </p:nvPr>
        </p:nvSpPr>
        <p:spPr bwMode="auto">
          <a:xfrm>
            <a:off x="1981201" y="479426"/>
            <a:ext cx="8220075" cy="993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GB" altLang="en-US">
                <a:latin typeface="Twinkl SemiBold"/>
              </a:rPr>
              <a:t>Girls’ Bodies</a:t>
            </a:r>
          </a:p>
        </p:txBody>
      </p:sp>
      <p:sp>
        <p:nvSpPr>
          <p:cNvPr id="4" name="Rectangle 3">
            <a:extLst>
              <a:ext uri="{FF2B5EF4-FFF2-40B4-BE49-F238E27FC236}">
                <a16:creationId xmlns:a16="http://schemas.microsoft.com/office/drawing/2014/main" id="{01EB46F1-2369-4191-89A3-6BD5367DE355}"/>
              </a:ext>
            </a:extLst>
          </p:cNvPr>
          <p:cNvSpPr>
            <a:spLocks noChangeArrowheads="1"/>
          </p:cNvSpPr>
          <p:nvPr/>
        </p:nvSpPr>
        <p:spPr bwMode="auto">
          <a:xfrm>
            <a:off x="6096000" y="1989139"/>
            <a:ext cx="38163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marL="0" indent="0" fontAlgn="base">
              <a:spcBef>
                <a:spcPct val="0"/>
              </a:spcBef>
              <a:spcAft>
                <a:spcPct val="0"/>
              </a:spcAft>
              <a:defRPr/>
            </a:pPr>
            <a:endParaRPr lang="en-GB" altLang="en-US" dirty="0">
              <a:solidFill>
                <a:srgbClr val="000000"/>
              </a:solidFill>
              <a:cs typeface="Arial" panose="020B0604020202020204" pitchFamily="34" charset="0"/>
            </a:endParaRPr>
          </a:p>
          <a:p>
            <a:pPr fontAlgn="base">
              <a:spcBef>
                <a:spcPct val="0"/>
              </a:spcBef>
              <a:spcAft>
                <a:spcPct val="0"/>
              </a:spcAft>
              <a:buFont typeface="Arial" panose="020B0604020202020204" pitchFamily="34" charset="0"/>
              <a:buChar char="•"/>
              <a:defRPr/>
            </a:pPr>
            <a:r>
              <a:rPr lang="en-GB" altLang="en-US" dirty="0">
                <a:solidFill>
                  <a:srgbClr val="000000"/>
                </a:solidFill>
                <a:cs typeface="Arial" panose="020B0604020202020204" pitchFamily="34" charset="0"/>
              </a:rPr>
              <a:t>Girls have a </a:t>
            </a:r>
            <a:r>
              <a:rPr lang="en-GB" altLang="en-US" b="1" dirty="0">
                <a:solidFill>
                  <a:srgbClr val="000000"/>
                </a:solidFill>
                <a:cs typeface="Arial" panose="020B0604020202020204" pitchFamily="34" charset="0"/>
              </a:rPr>
              <a:t>vagina</a:t>
            </a:r>
            <a:r>
              <a:rPr lang="en-GB" altLang="en-US" dirty="0">
                <a:solidFill>
                  <a:srgbClr val="000000"/>
                </a:solidFill>
                <a:cs typeface="Arial" panose="020B0604020202020204" pitchFamily="34" charset="0"/>
              </a:rPr>
              <a:t>, </a:t>
            </a:r>
          </a:p>
          <a:p>
            <a:pPr fontAlgn="base">
              <a:spcBef>
                <a:spcPct val="0"/>
              </a:spcBef>
              <a:spcAft>
                <a:spcPct val="0"/>
              </a:spcAft>
              <a:buFont typeface="Arial" panose="020B0604020202020204" pitchFamily="34" charset="0"/>
              <a:buChar char="•"/>
              <a:defRPr/>
            </a:pPr>
            <a:endParaRPr lang="en-GB" altLang="en-US" dirty="0">
              <a:solidFill>
                <a:srgbClr val="000000"/>
              </a:solidFill>
              <a:cs typeface="Arial" panose="020B0604020202020204" pitchFamily="34" charset="0"/>
            </a:endParaRPr>
          </a:p>
          <a:p>
            <a:pPr fontAlgn="base">
              <a:spcBef>
                <a:spcPct val="0"/>
              </a:spcBef>
              <a:spcAft>
                <a:spcPct val="0"/>
              </a:spcAft>
              <a:buFont typeface="Arial" panose="020B0604020202020204" pitchFamily="34" charset="0"/>
              <a:buChar char="•"/>
              <a:defRPr/>
            </a:pPr>
            <a:r>
              <a:rPr lang="en-GB" altLang="en-US" dirty="0">
                <a:solidFill>
                  <a:srgbClr val="000000"/>
                </a:solidFill>
                <a:cs typeface="Arial" panose="020B0604020202020204" pitchFamily="34" charset="0"/>
              </a:rPr>
              <a:t>People have other names for these too, but vulva and vagina are the scientific words.</a:t>
            </a:r>
          </a:p>
          <a:p>
            <a:pPr fontAlgn="base">
              <a:spcBef>
                <a:spcPct val="0"/>
              </a:spcBef>
              <a:spcAft>
                <a:spcPct val="0"/>
              </a:spcAft>
              <a:buFont typeface="Arial" panose="020B0604020202020204" pitchFamily="34" charset="0"/>
              <a:buChar char="•"/>
              <a:defRPr/>
            </a:pPr>
            <a:endParaRPr lang="en-GB" altLang="en-US" dirty="0">
              <a:solidFill>
                <a:srgbClr val="000000"/>
              </a:solidFill>
              <a:cs typeface="Arial" panose="020B0604020202020204" pitchFamily="34" charset="0"/>
            </a:endParaRPr>
          </a:p>
          <a:p>
            <a:pPr fontAlgn="base">
              <a:spcBef>
                <a:spcPct val="0"/>
              </a:spcBef>
              <a:spcAft>
                <a:spcPct val="0"/>
              </a:spcAft>
              <a:buFont typeface="Arial" panose="020B0604020202020204" pitchFamily="34" charset="0"/>
              <a:buChar char="•"/>
              <a:defRPr/>
            </a:pPr>
            <a:r>
              <a:rPr lang="en-GB" altLang="en-US" dirty="0">
                <a:solidFill>
                  <a:srgbClr val="000000"/>
                </a:solidFill>
                <a:cs typeface="Arial" panose="020B0604020202020204" pitchFamily="34" charset="0"/>
              </a:rPr>
              <a:t>Girls, female, women have a </a:t>
            </a:r>
            <a:r>
              <a:rPr lang="en-GB" altLang="en-US" b="1" dirty="0">
                <a:solidFill>
                  <a:srgbClr val="000000"/>
                </a:solidFill>
                <a:cs typeface="Arial" panose="020B0604020202020204" pitchFamily="34" charset="0"/>
              </a:rPr>
              <a:t>vagina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31E424-C9B8-4F4E-9033-F0D052E4F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588" y="3419475"/>
            <a:ext cx="124936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904147EC-4E35-4C3A-8B1B-D7ABBD483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4763" y="3386139"/>
            <a:ext cx="2506662"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BF54E482-03C5-4D0E-97D0-9EF0DD49B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5726" y="3297238"/>
            <a:ext cx="165417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itle 1">
            <a:extLst>
              <a:ext uri="{FF2B5EF4-FFF2-40B4-BE49-F238E27FC236}">
                <a16:creationId xmlns:a16="http://schemas.microsoft.com/office/drawing/2014/main" id="{8286A912-0412-40BA-A1BF-42F5553499B6}"/>
              </a:ext>
            </a:extLst>
          </p:cNvPr>
          <p:cNvSpPr>
            <a:spLocks noGrp="1" noChangeArrowheads="1"/>
          </p:cNvSpPr>
          <p:nvPr>
            <p:ph type="title"/>
          </p:nvPr>
        </p:nvSpPr>
        <p:spPr bwMode="auto">
          <a:xfrm>
            <a:off x="1981201" y="479426"/>
            <a:ext cx="8220075" cy="993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r>
              <a:rPr lang="en-GB" altLang="en-US">
                <a:latin typeface="Twinkl SemiBold"/>
              </a:rPr>
              <a:t>Our Families</a:t>
            </a:r>
          </a:p>
        </p:txBody>
      </p:sp>
      <p:grpSp>
        <p:nvGrpSpPr>
          <p:cNvPr id="34" name="Group 33">
            <a:extLst>
              <a:ext uri="{FF2B5EF4-FFF2-40B4-BE49-F238E27FC236}">
                <a16:creationId xmlns:a16="http://schemas.microsoft.com/office/drawing/2014/main" id="{3A65E60C-56F4-4207-998B-BF121F314477}"/>
              </a:ext>
            </a:extLst>
          </p:cNvPr>
          <p:cNvGrpSpPr>
            <a:grpSpLocks/>
          </p:cNvGrpSpPr>
          <p:nvPr/>
        </p:nvGrpSpPr>
        <p:grpSpPr bwMode="auto">
          <a:xfrm>
            <a:off x="8145464" y="3165476"/>
            <a:ext cx="1660525" cy="2881313"/>
            <a:chOff x="6425133" y="3140302"/>
            <a:chExt cx="1660845" cy="2880986"/>
          </a:xfrm>
        </p:grpSpPr>
        <p:pic>
          <p:nvPicPr>
            <p:cNvPr id="80907" name="Picture 25">
              <a:extLst>
                <a:ext uri="{FF2B5EF4-FFF2-40B4-BE49-F238E27FC236}">
                  <a16:creationId xmlns:a16="http://schemas.microsoft.com/office/drawing/2014/main" id="{4E757868-2FC0-4FBD-B32B-7C15910AA8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5133" y="3140302"/>
              <a:ext cx="1135035" cy="24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32">
              <a:extLst>
                <a:ext uri="{FF2B5EF4-FFF2-40B4-BE49-F238E27FC236}">
                  <a16:creationId xmlns:a16="http://schemas.microsoft.com/office/drawing/2014/main" id="{76F5D6E0-41D4-4FEE-B9CC-97071E3A13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8306" y="3545088"/>
              <a:ext cx="1657672" cy="24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903" name="Rectangle 3">
            <a:extLst>
              <a:ext uri="{FF2B5EF4-FFF2-40B4-BE49-F238E27FC236}">
                <a16:creationId xmlns:a16="http://schemas.microsoft.com/office/drawing/2014/main" id="{0E43E490-D484-4A90-BE55-2A65199B3F43}"/>
              </a:ext>
            </a:extLst>
          </p:cNvPr>
          <p:cNvSpPr>
            <a:spLocks noChangeArrowheads="1"/>
          </p:cNvSpPr>
          <p:nvPr/>
        </p:nvSpPr>
        <p:spPr bwMode="auto">
          <a:xfrm>
            <a:off x="2279650" y="1374775"/>
            <a:ext cx="7632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latin typeface="Twinkl"/>
                <a:ea typeface="Tuffy-TTF"/>
                <a:cs typeface="Tuffy-TTF"/>
              </a:rPr>
              <a:t>We all belong to family groups.</a:t>
            </a:r>
          </a:p>
        </p:txBody>
      </p:sp>
      <p:sp>
        <p:nvSpPr>
          <p:cNvPr id="5" name="Rectangle: Rounded Corners 4">
            <a:extLst>
              <a:ext uri="{FF2B5EF4-FFF2-40B4-BE49-F238E27FC236}">
                <a16:creationId xmlns:a16="http://schemas.microsoft.com/office/drawing/2014/main" id="{215746A3-428B-4632-9920-75D6DCB1027B}"/>
              </a:ext>
            </a:extLst>
          </p:cNvPr>
          <p:cNvSpPr>
            <a:spLocks noChangeArrowheads="1"/>
          </p:cNvSpPr>
          <p:nvPr/>
        </p:nvSpPr>
        <p:spPr bwMode="auto">
          <a:xfrm>
            <a:off x="2386013" y="6215064"/>
            <a:ext cx="7632700" cy="547687"/>
          </a:xfrm>
          <a:prstGeom prst="roundRect">
            <a:avLst>
              <a:gd name="adj" fmla="val 16667"/>
            </a:avLst>
          </a:prstGeom>
          <a:solidFill>
            <a:srgbClr val="08743A"/>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solidFill>
                  <a:schemeClr val="bg1"/>
                </a:solidFill>
                <a:latin typeface="Twinkl"/>
                <a:ea typeface="Tuffy-TTF"/>
                <a:cs typeface="Tuffy-TTF"/>
              </a:rPr>
              <a:t>Who is in your family? </a:t>
            </a:r>
            <a:r>
              <a:rPr lang="en-GB" altLang="en-US">
                <a:solidFill>
                  <a:schemeClr val="bg1"/>
                </a:solidFill>
                <a:latin typeface="Twinkl"/>
                <a:ea typeface="Tuffy-TTF"/>
                <a:cs typeface="Tuffy-TTF"/>
              </a:rPr>
              <a:t>Tell a partner.</a:t>
            </a:r>
          </a:p>
        </p:txBody>
      </p:sp>
      <p:sp>
        <p:nvSpPr>
          <p:cNvPr id="2" name="Rectangle 1">
            <a:extLst>
              <a:ext uri="{FF2B5EF4-FFF2-40B4-BE49-F238E27FC236}">
                <a16:creationId xmlns:a16="http://schemas.microsoft.com/office/drawing/2014/main" id="{A5FC0A39-7E41-4E46-9004-5F0FA337F6CA}"/>
              </a:ext>
            </a:extLst>
          </p:cNvPr>
          <p:cNvSpPr>
            <a:spLocks noChangeArrowheads="1"/>
          </p:cNvSpPr>
          <p:nvPr/>
        </p:nvSpPr>
        <p:spPr bwMode="auto">
          <a:xfrm>
            <a:off x="2279650" y="2576513"/>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t>This is OK, we are all different and difference is something</a:t>
            </a:r>
            <a:br>
              <a:rPr lang="en-GB" altLang="en-US"/>
            </a:br>
            <a:r>
              <a:rPr lang="en-GB" altLang="en-US"/>
              <a:t>to be celebrated!</a:t>
            </a:r>
          </a:p>
        </p:txBody>
      </p:sp>
      <p:sp>
        <p:nvSpPr>
          <p:cNvPr id="3" name="Rectangle 2">
            <a:extLst>
              <a:ext uri="{FF2B5EF4-FFF2-40B4-BE49-F238E27FC236}">
                <a16:creationId xmlns:a16="http://schemas.microsoft.com/office/drawing/2014/main" id="{382F16BD-6C6D-43B2-A0A4-24532BD6B613}"/>
              </a:ext>
            </a:extLst>
          </p:cNvPr>
          <p:cNvSpPr>
            <a:spLocks noChangeArrowheads="1"/>
          </p:cNvSpPr>
          <p:nvPr/>
        </p:nvSpPr>
        <p:spPr bwMode="auto">
          <a:xfrm>
            <a:off x="2279650" y="1838326"/>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t>These family groups will all be different. Some may be big, others may be small and they may have a different mix of people in them.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nodeType="afterGroup">
                            <p:stCondLst>
                              <p:cond delay="1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nodeType="afterGroup">
                            <p:stCondLst>
                              <p:cond delay="150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nodeType="afterGroup">
                            <p:stCondLst>
                              <p:cond delay="2000"/>
                            </p:stCondLst>
                            <p:childTnLst>
                              <p:par>
                                <p:cTn id="31" presetID="10"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Year 3</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Lessons 2, 3 and 4 are the Relationships Education lessons for Year 3</a:t>
            </a:r>
          </a:p>
          <a:p>
            <a:pPr marL="0" indent="0">
              <a:buNone/>
            </a:pPr>
            <a:endParaRPr lang="en-GB" dirty="0">
              <a:solidFill>
                <a:srgbClr val="002060"/>
              </a:solidFill>
            </a:endParaRPr>
          </a:p>
          <a:p>
            <a:pPr marL="0" indent="0">
              <a:buNone/>
            </a:pPr>
            <a:r>
              <a:rPr lang="en-GB" b="1" dirty="0">
                <a:solidFill>
                  <a:srgbClr val="002060"/>
                </a:solidFill>
              </a:rPr>
              <a:t>Learning objectives:</a:t>
            </a:r>
          </a:p>
          <a:p>
            <a:pPr marL="0" indent="0">
              <a:buNone/>
            </a:pPr>
            <a:r>
              <a:rPr lang="en-GB" dirty="0">
                <a:solidFill>
                  <a:srgbClr val="002060"/>
                </a:solidFill>
              </a:rPr>
              <a:t>Lesson 1: </a:t>
            </a:r>
            <a:r>
              <a:rPr lang="en-US" dirty="0">
                <a:solidFill>
                  <a:srgbClr val="002060"/>
                </a:solidFill>
              </a:rPr>
              <a:t>To understand how boys and girls are different and to name boy and girl body parts &amp; o explain personal boundaries</a:t>
            </a:r>
            <a:endParaRPr lang="en-GB" dirty="0">
              <a:solidFill>
                <a:srgbClr val="002060"/>
              </a:solidFill>
            </a:endParaRPr>
          </a:p>
          <a:p>
            <a:pPr marL="0" lvl="0" indent="0">
              <a:buNone/>
            </a:pPr>
            <a:r>
              <a:rPr lang="en-GB" dirty="0">
                <a:solidFill>
                  <a:srgbClr val="002060"/>
                </a:solidFill>
              </a:rPr>
              <a:t>Lesson 2: </a:t>
            </a:r>
            <a:r>
              <a:rPr lang="en-US" dirty="0">
                <a:solidFill>
                  <a:srgbClr val="002060"/>
                </a:solidFill>
              </a:rPr>
              <a:t>To identify the people in my family, while recognizing that not all families look like mine &amp; to explain where I can get help and support</a:t>
            </a:r>
            <a:endParaRPr lang="en-GB" dirty="0">
              <a:solidFill>
                <a:srgbClr val="002060"/>
              </a:solidFill>
            </a:endParaRPr>
          </a:p>
          <a:p>
            <a:pPr marL="0" indent="0">
              <a:buNone/>
            </a:pPr>
            <a:r>
              <a:rPr lang="en-GB" dirty="0">
                <a:solidFill>
                  <a:srgbClr val="002060"/>
                </a:solidFill>
              </a:rPr>
              <a:t>Lesson 3:To understand good friendships</a:t>
            </a:r>
          </a:p>
        </p:txBody>
      </p:sp>
    </p:spTree>
    <p:extLst>
      <p:ext uri="{BB962C8B-B14F-4D97-AF65-F5344CB8AC3E}">
        <p14:creationId xmlns:p14="http://schemas.microsoft.com/office/powerpoint/2010/main" val="3254246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03DA33-592E-4887-8E5B-38CCA71D4B26}"/>
              </a:ext>
            </a:extLst>
          </p:cNvPr>
          <p:cNvPicPr>
            <a:picLocks noChangeAspect="1"/>
          </p:cNvPicPr>
          <p:nvPr/>
        </p:nvPicPr>
        <p:blipFill rotWithShape="1">
          <a:blip r:embed="rId2"/>
          <a:srcRect l="14866" t="24652" r="11010" b="15706"/>
          <a:stretch/>
        </p:blipFill>
        <p:spPr>
          <a:xfrm>
            <a:off x="526942" y="156356"/>
            <a:ext cx="3688596" cy="2374299"/>
          </a:xfrm>
          <a:prstGeom prst="rect">
            <a:avLst/>
          </a:prstGeom>
        </p:spPr>
      </p:pic>
      <p:pic>
        <p:nvPicPr>
          <p:cNvPr id="5" name="Picture 4">
            <a:extLst>
              <a:ext uri="{FF2B5EF4-FFF2-40B4-BE49-F238E27FC236}">
                <a16:creationId xmlns:a16="http://schemas.microsoft.com/office/drawing/2014/main" id="{F249541A-E3BE-4AEF-AF7C-DFD64DA78520}"/>
              </a:ext>
            </a:extLst>
          </p:cNvPr>
          <p:cNvPicPr>
            <a:picLocks noChangeAspect="1"/>
          </p:cNvPicPr>
          <p:nvPr/>
        </p:nvPicPr>
        <p:blipFill rotWithShape="1">
          <a:blip r:embed="rId3"/>
          <a:srcRect l="23495" t="26493" r="22341" b="8052"/>
          <a:stretch/>
        </p:blipFill>
        <p:spPr>
          <a:xfrm>
            <a:off x="721377" y="3146960"/>
            <a:ext cx="2948097" cy="2850079"/>
          </a:xfrm>
          <a:prstGeom prst="rect">
            <a:avLst/>
          </a:prstGeom>
        </p:spPr>
      </p:pic>
      <p:pic>
        <p:nvPicPr>
          <p:cNvPr id="6" name="Picture 5">
            <a:extLst>
              <a:ext uri="{FF2B5EF4-FFF2-40B4-BE49-F238E27FC236}">
                <a16:creationId xmlns:a16="http://schemas.microsoft.com/office/drawing/2014/main" id="{9EC10C75-C75F-4925-874A-88D2D4CFC9B1}"/>
              </a:ext>
            </a:extLst>
          </p:cNvPr>
          <p:cNvPicPr>
            <a:picLocks noChangeAspect="1"/>
          </p:cNvPicPr>
          <p:nvPr/>
        </p:nvPicPr>
        <p:blipFill rotWithShape="1">
          <a:blip r:embed="rId4"/>
          <a:srcRect l="26127" t="36901" r="25249" b="17922"/>
          <a:stretch/>
        </p:blipFill>
        <p:spPr>
          <a:xfrm>
            <a:off x="4021225" y="2654438"/>
            <a:ext cx="4501303" cy="3345816"/>
          </a:xfrm>
          <a:prstGeom prst="rect">
            <a:avLst/>
          </a:prstGeom>
        </p:spPr>
      </p:pic>
      <p:pic>
        <p:nvPicPr>
          <p:cNvPr id="7" name="Picture 6">
            <a:extLst>
              <a:ext uri="{FF2B5EF4-FFF2-40B4-BE49-F238E27FC236}">
                <a16:creationId xmlns:a16="http://schemas.microsoft.com/office/drawing/2014/main" id="{9704AB73-5304-417C-B1D4-48C9E876681E}"/>
              </a:ext>
            </a:extLst>
          </p:cNvPr>
          <p:cNvPicPr>
            <a:picLocks noChangeAspect="1"/>
          </p:cNvPicPr>
          <p:nvPr/>
        </p:nvPicPr>
        <p:blipFill rotWithShape="1">
          <a:blip r:embed="rId5"/>
          <a:srcRect l="12644" t="35671" r="26773" b="36901"/>
          <a:stretch/>
        </p:blipFill>
        <p:spPr>
          <a:xfrm>
            <a:off x="5510151" y="190873"/>
            <a:ext cx="4365960" cy="1581311"/>
          </a:xfrm>
          <a:prstGeom prst="rect">
            <a:avLst/>
          </a:prstGeom>
        </p:spPr>
      </p:pic>
      <p:pic>
        <p:nvPicPr>
          <p:cNvPr id="8" name="Picture 7">
            <a:extLst>
              <a:ext uri="{FF2B5EF4-FFF2-40B4-BE49-F238E27FC236}">
                <a16:creationId xmlns:a16="http://schemas.microsoft.com/office/drawing/2014/main" id="{EA72C2E2-11C7-473F-A42C-5D057CF9CAA3}"/>
              </a:ext>
            </a:extLst>
          </p:cNvPr>
          <p:cNvPicPr>
            <a:picLocks noChangeAspect="1"/>
          </p:cNvPicPr>
          <p:nvPr/>
        </p:nvPicPr>
        <p:blipFill rotWithShape="1">
          <a:blip r:embed="rId6"/>
          <a:srcRect l="25688" t="32035" r="25688" b="17576"/>
          <a:stretch/>
        </p:blipFill>
        <p:spPr>
          <a:xfrm>
            <a:off x="8522528" y="2897317"/>
            <a:ext cx="3449759" cy="2860058"/>
          </a:xfrm>
          <a:prstGeom prst="rect">
            <a:avLst/>
          </a:prstGeom>
        </p:spPr>
      </p:pic>
    </p:spTree>
    <p:extLst>
      <p:ext uri="{BB962C8B-B14F-4D97-AF65-F5344CB8AC3E}">
        <p14:creationId xmlns:p14="http://schemas.microsoft.com/office/powerpoint/2010/main" val="3386513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Body parts</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Linked to PANTS rule</a:t>
            </a:r>
          </a:p>
          <a:p>
            <a:pPr marL="0" indent="0">
              <a:buNone/>
            </a:pPr>
            <a:endParaRPr lang="en-GB" dirty="0">
              <a:solidFill>
                <a:srgbClr val="002060"/>
              </a:solidFill>
            </a:endParaRPr>
          </a:p>
          <a:p>
            <a:pPr marL="0" indent="0">
              <a:buNone/>
            </a:pPr>
            <a:r>
              <a:rPr lang="en-GB" dirty="0">
                <a:solidFill>
                  <a:srgbClr val="002060"/>
                </a:solidFill>
              </a:rPr>
              <a:t>Good and bad touch</a:t>
            </a:r>
          </a:p>
          <a:p>
            <a:pPr marL="0" indent="0">
              <a:buNone/>
            </a:pPr>
            <a:endParaRPr lang="en-GB" dirty="0">
              <a:solidFill>
                <a:srgbClr val="002060"/>
              </a:solidFill>
            </a:endParaRPr>
          </a:p>
          <a:p>
            <a:pPr marL="0" indent="0">
              <a:buNone/>
            </a:pPr>
            <a:r>
              <a:rPr lang="en-GB" dirty="0">
                <a:solidFill>
                  <a:srgbClr val="002060"/>
                </a:solidFill>
              </a:rPr>
              <a:t>Good and bad secrets</a:t>
            </a:r>
          </a:p>
          <a:p>
            <a:pPr marL="0" indent="0">
              <a:buNone/>
            </a:pPr>
            <a:endParaRPr lang="en-GB" dirty="0">
              <a:solidFill>
                <a:srgbClr val="002060"/>
              </a:solidFill>
            </a:endParaRPr>
          </a:p>
          <a:p>
            <a:pPr marL="0" indent="0">
              <a:buNone/>
            </a:pPr>
            <a:r>
              <a:rPr lang="en-GB" dirty="0">
                <a:solidFill>
                  <a:srgbClr val="002060"/>
                </a:solidFill>
              </a:rPr>
              <a:t>Sorting body parts – boy only, girl only, both</a:t>
            </a:r>
          </a:p>
          <a:p>
            <a:pPr marL="0" indent="0">
              <a:buNone/>
            </a:pPr>
            <a:endParaRPr lang="en-GB" dirty="0">
              <a:solidFill>
                <a:srgbClr val="002060"/>
              </a:solidFill>
            </a:endParaRPr>
          </a:p>
          <a:p>
            <a:pPr marL="0" indent="0">
              <a:buNone/>
            </a:pPr>
            <a:r>
              <a:rPr lang="en-GB" dirty="0">
                <a:solidFill>
                  <a:srgbClr val="002060"/>
                </a:solidFill>
              </a:rPr>
              <a:t>Body part bingo – boy only, girl only, both</a:t>
            </a:r>
          </a:p>
          <a:p>
            <a:pPr marL="0" indent="0">
              <a:buNone/>
            </a:pPr>
            <a:endParaRPr lang="en-GB" dirty="0">
              <a:solidFill>
                <a:srgbClr val="002060"/>
              </a:solidFill>
            </a:endParaRPr>
          </a:p>
          <a:p>
            <a:pPr marL="0" indent="0">
              <a:buNone/>
            </a:pPr>
            <a:endParaRPr lang="en-GB" dirty="0">
              <a:solidFill>
                <a:srgbClr val="002060"/>
              </a:solidFill>
            </a:endParaRPr>
          </a:p>
          <a:p>
            <a:pPr>
              <a:buFontTx/>
              <a:buChar char="-"/>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3489651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961012BF-2915-407A-8209-67A8D8CBE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38200"/>
            <a:ext cx="77152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770777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dirty="0">
                <a:solidFill>
                  <a:srgbClr val="002060"/>
                </a:solidFill>
                <a:latin typeface="Calibri" pitchFamily="34"/>
                <a:cs typeface="Calibri" pitchFamily="34"/>
              </a:rPr>
              <a:t>Parent workshop 1</a:t>
            </a:r>
            <a:endParaRPr lang="en-GB" sz="4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838203" y="1825627"/>
            <a:ext cx="10515600" cy="4351336"/>
          </a:xfrm>
        </p:spPr>
        <p:txBody>
          <a:bodyPr>
            <a:normAutofit/>
          </a:bodyPr>
          <a:lstStyle/>
          <a:p>
            <a:pPr>
              <a:lnSpc>
                <a:spcPct val="150000"/>
              </a:lnSpc>
            </a:pPr>
            <a:r>
              <a:rPr lang="en-GB" dirty="0">
                <a:solidFill>
                  <a:srgbClr val="002060"/>
                </a:solidFill>
              </a:rPr>
              <a:t>What is Relationships Education?</a:t>
            </a:r>
          </a:p>
          <a:p>
            <a:pPr>
              <a:lnSpc>
                <a:spcPct val="150000"/>
              </a:lnSpc>
            </a:pPr>
            <a:r>
              <a:rPr lang="en-GB" dirty="0">
                <a:solidFill>
                  <a:srgbClr val="002060"/>
                </a:solidFill>
              </a:rPr>
              <a:t>What is covered in Relationships Education?</a:t>
            </a:r>
          </a:p>
          <a:p>
            <a:pPr>
              <a:lnSpc>
                <a:spcPct val="150000"/>
              </a:lnSpc>
            </a:pPr>
            <a:r>
              <a:rPr lang="en-GB" dirty="0">
                <a:solidFill>
                  <a:srgbClr val="002060"/>
                </a:solidFill>
              </a:rPr>
              <a:t>What is the guidance for Relationships Education?</a:t>
            </a:r>
          </a:p>
          <a:p>
            <a:pPr>
              <a:lnSpc>
                <a:spcPct val="150000"/>
              </a:lnSpc>
            </a:pPr>
            <a:r>
              <a:rPr lang="en-GB" dirty="0">
                <a:solidFill>
                  <a:srgbClr val="002060"/>
                </a:solidFill>
              </a:rPr>
              <a:t>Why is Relationships Education important?</a:t>
            </a:r>
          </a:p>
        </p:txBody>
      </p:sp>
    </p:spTree>
    <p:extLst>
      <p:ext uri="{BB962C8B-B14F-4D97-AF65-F5344CB8AC3E}">
        <p14:creationId xmlns:p14="http://schemas.microsoft.com/office/powerpoint/2010/main" val="4286899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 group of people sitting at a table&#10;&#10;Description automatically generated">
            <a:extLst>
              <a:ext uri="{FF2B5EF4-FFF2-40B4-BE49-F238E27FC236}">
                <a16:creationId xmlns:a16="http://schemas.microsoft.com/office/drawing/2014/main" id="{E07F74F6-1034-47B3-A438-55FC19A49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0" y="971550"/>
            <a:ext cx="78740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A person sitting on a bed&#10;&#10;Description automatically generated">
            <a:extLst>
              <a:ext uri="{FF2B5EF4-FFF2-40B4-BE49-F238E27FC236}">
                <a16:creationId xmlns:a16="http://schemas.microsoft.com/office/drawing/2014/main" id="{F54B8E98-CC9A-42BE-94B4-D68953067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69914"/>
            <a:ext cx="9144000"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Year 4</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Lessons 2, 3 and 4 are the Relationships Education lessons for Year 4</a:t>
            </a:r>
          </a:p>
          <a:p>
            <a:pPr marL="0" indent="0">
              <a:buNone/>
            </a:pPr>
            <a:endParaRPr lang="en-GB" dirty="0">
              <a:solidFill>
                <a:srgbClr val="002060"/>
              </a:solidFill>
            </a:endParaRPr>
          </a:p>
          <a:p>
            <a:pPr marL="0" indent="0">
              <a:buNone/>
            </a:pPr>
            <a:r>
              <a:rPr lang="en-GB" b="1" dirty="0">
                <a:solidFill>
                  <a:srgbClr val="002060"/>
                </a:solidFill>
              </a:rPr>
              <a:t>Learning objectives:</a:t>
            </a:r>
          </a:p>
          <a:p>
            <a:pPr marL="0" indent="0">
              <a:buNone/>
            </a:pPr>
            <a:r>
              <a:rPr lang="en-GB" dirty="0">
                <a:solidFill>
                  <a:srgbClr val="002060"/>
                </a:solidFill>
              </a:rPr>
              <a:t>Lesson 1: To understand good friendships</a:t>
            </a:r>
          </a:p>
          <a:p>
            <a:pPr marL="0" indent="0">
              <a:buNone/>
            </a:pPr>
            <a:r>
              <a:rPr lang="en-GB" dirty="0">
                <a:solidFill>
                  <a:srgbClr val="002060"/>
                </a:solidFill>
              </a:rPr>
              <a:t>Lesson 2: </a:t>
            </a:r>
            <a:r>
              <a:rPr lang="en-US" dirty="0">
                <a:solidFill>
                  <a:srgbClr val="002060"/>
                </a:solidFill>
              </a:rPr>
              <a:t>To identify the people in my family, while recognizing that not all families look like mine &amp; to explain where I can get help and support</a:t>
            </a:r>
            <a:endParaRPr lang="en-GB" dirty="0">
              <a:solidFill>
                <a:srgbClr val="002060"/>
              </a:solidFill>
            </a:endParaRPr>
          </a:p>
          <a:p>
            <a:pPr marL="0" indent="0">
              <a:buNone/>
            </a:pPr>
            <a:r>
              <a:rPr lang="en-GB" dirty="0">
                <a:solidFill>
                  <a:srgbClr val="002060"/>
                </a:solidFill>
              </a:rPr>
              <a:t>Lesson 3: </a:t>
            </a:r>
            <a:r>
              <a:rPr lang="en-US" dirty="0">
                <a:solidFill>
                  <a:srgbClr val="002060"/>
                </a:solidFill>
              </a:rPr>
              <a:t>To understand basic facts about puberty &amp; to begin to understand menstruation </a:t>
            </a:r>
            <a:endParaRPr lang="en-GB" dirty="0">
              <a:solidFill>
                <a:srgbClr val="002060"/>
              </a:solidFill>
            </a:endParaRPr>
          </a:p>
          <a:p>
            <a:pPr marL="0" indent="0">
              <a:buNone/>
            </a:pPr>
            <a:endParaRPr lang="en-GB" dirty="0"/>
          </a:p>
          <a:p>
            <a:pPr marL="0" lvl="0" indent="0">
              <a:buNone/>
            </a:pPr>
            <a:endParaRPr lang="en-GB" dirty="0"/>
          </a:p>
          <a:p>
            <a:pPr marL="0" indent="0">
              <a:buNone/>
            </a:pPr>
            <a:endParaRPr lang="en-GB" dirty="0"/>
          </a:p>
        </p:txBody>
      </p:sp>
    </p:spTree>
    <p:extLst>
      <p:ext uri="{BB962C8B-B14F-4D97-AF65-F5344CB8AC3E}">
        <p14:creationId xmlns:p14="http://schemas.microsoft.com/office/powerpoint/2010/main" val="188084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88D6EC-F162-4E3D-B809-EB5632A22A71}"/>
              </a:ext>
            </a:extLst>
          </p:cNvPr>
          <p:cNvPicPr>
            <a:picLocks noChangeAspect="1"/>
          </p:cNvPicPr>
          <p:nvPr/>
        </p:nvPicPr>
        <p:blipFill rotWithShape="1">
          <a:blip r:embed="rId2"/>
          <a:srcRect l="25171" t="31186" r="26919" b="18644"/>
          <a:stretch/>
        </p:blipFill>
        <p:spPr>
          <a:xfrm>
            <a:off x="821410" y="604433"/>
            <a:ext cx="5563891" cy="4661071"/>
          </a:xfrm>
          <a:prstGeom prst="rect">
            <a:avLst/>
          </a:prstGeom>
        </p:spPr>
      </p:pic>
      <p:pic>
        <p:nvPicPr>
          <p:cNvPr id="5" name="Picture 4">
            <a:extLst>
              <a:ext uri="{FF2B5EF4-FFF2-40B4-BE49-F238E27FC236}">
                <a16:creationId xmlns:a16="http://schemas.microsoft.com/office/drawing/2014/main" id="{4750D5DC-0311-405D-A7D5-B9810B731286}"/>
              </a:ext>
            </a:extLst>
          </p:cNvPr>
          <p:cNvPicPr>
            <a:picLocks noChangeAspect="1"/>
          </p:cNvPicPr>
          <p:nvPr/>
        </p:nvPicPr>
        <p:blipFill rotWithShape="1">
          <a:blip r:embed="rId3"/>
          <a:srcRect l="40387" t="33673" r="35929" b="20226"/>
          <a:stretch/>
        </p:blipFill>
        <p:spPr>
          <a:xfrm>
            <a:off x="7919634" y="759417"/>
            <a:ext cx="3115159" cy="4851087"/>
          </a:xfrm>
          <a:prstGeom prst="rect">
            <a:avLst/>
          </a:prstGeom>
        </p:spPr>
      </p:pic>
    </p:spTree>
    <p:extLst>
      <p:ext uri="{BB962C8B-B14F-4D97-AF65-F5344CB8AC3E}">
        <p14:creationId xmlns:p14="http://schemas.microsoft.com/office/powerpoint/2010/main" val="974141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8764C-B4F5-4998-8713-D6F69C08E4F7}"/>
              </a:ext>
            </a:extLst>
          </p:cNvPr>
          <p:cNvSpPr>
            <a:spLocks noGrp="1"/>
          </p:cNvSpPr>
          <p:nvPr>
            <p:ph type="title"/>
          </p:nvPr>
        </p:nvSpPr>
        <p:spPr/>
        <p:txBody>
          <a:bodyPr/>
          <a:lstStyle/>
          <a:p>
            <a:endParaRPr lang="en-GB" dirty="0"/>
          </a:p>
        </p:txBody>
      </p:sp>
      <p:pic>
        <p:nvPicPr>
          <p:cNvPr id="5" name="Content Placeholder 4" descr="https://schools.firstnews.co.uk/wp-content/uploads/sites/3/2019/09/Family-Action-Assembly.pdf - Internet Explorer">
            <a:extLst>
              <a:ext uri="{FF2B5EF4-FFF2-40B4-BE49-F238E27FC236}">
                <a16:creationId xmlns:a16="http://schemas.microsoft.com/office/drawing/2014/main" id="{B302E66B-C98B-4A7F-80B9-945D6C2653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601" t="28177" r="14172" b="7655"/>
          <a:stretch/>
        </p:blipFill>
        <p:spPr>
          <a:xfrm>
            <a:off x="701615" y="274637"/>
            <a:ext cx="10880785" cy="6194809"/>
          </a:xfrm>
        </p:spPr>
      </p:pic>
    </p:spTree>
    <p:extLst>
      <p:ext uri="{BB962C8B-B14F-4D97-AF65-F5344CB8AC3E}">
        <p14:creationId xmlns:p14="http://schemas.microsoft.com/office/powerpoint/2010/main" val="2544480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Puberty</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966537" y="6096884"/>
            <a:ext cx="1103836" cy="476911"/>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What does puberty mean - change, growing and maturing from a child to an adult. </a:t>
            </a:r>
          </a:p>
          <a:p>
            <a:pPr marL="0" indent="0">
              <a:buNone/>
            </a:pPr>
            <a:endParaRPr lang="en-GB" dirty="0">
              <a:solidFill>
                <a:srgbClr val="002060"/>
              </a:solidFill>
            </a:endParaRPr>
          </a:p>
          <a:p>
            <a:pPr marL="0" indent="0">
              <a:buNone/>
            </a:pPr>
            <a:r>
              <a:rPr lang="en-GB" dirty="0">
                <a:solidFill>
                  <a:srgbClr val="002060"/>
                </a:solidFill>
              </a:rPr>
              <a:t>Common question group activity: does puberty happen at the same time for everyone? Do these changes happen to everyone? Why do these changes happen.</a:t>
            </a:r>
          </a:p>
          <a:p>
            <a:pPr marL="0" indent="0">
              <a:buNone/>
            </a:pPr>
            <a:endParaRPr lang="en-GB" dirty="0">
              <a:solidFill>
                <a:srgbClr val="002060"/>
              </a:solidFill>
            </a:endParaRPr>
          </a:p>
          <a:p>
            <a:pPr marL="0" indent="0">
              <a:buNone/>
            </a:pPr>
            <a:r>
              <a:rPr lang="en-GB" dirty="0">
                <a:solidFill>
                  <a:srgbClr val="002060"/>
                </a:solidFill>
              </a:rPr>
              <a:t>Naming body parts using correct words</a:t>
            </a:r>
          </a:p>
          <a:p>
            <a:pPr marL="0" indent="0">
              <a:buNone/>
            </a:pPr>
            <a:endParaRPr lang="en-GB" dirty="0">
              <a:solidFill>
                <a:srgbClr val="002060"/>
              </a:solidFill>
            </a:endParaRPr>
          </a:p>
          <a:p>
            <a:pPr marL="0" indent="0">
              <a:buNone/>
            </a:pPr>
            <a:r>
              <a:rPr lang="en-GB" dirty="0">
                <a:solidFill>
                  <a:srgbClr val="002060"/>
                </a:solidFill>
              </a:rPr>
              <a:t>Sweat glands, change to voice, body changes, pubic hair and periods are the main difference discussed in this lesson</a:t>
            </a:r>
          </a:p>
        </p:txBody>
      </p:sp>
    </p:spTree>
    <p:extLst>
      <p:ext uri="{BB962C8B-B14F-4D97-AF65-F5344CB8AC3E}">
        <p14:creationId xmlns:p14="http://schemas.microsoft.com/office/powerpoint/2010/main" val="2744377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Periods</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966537" y="6096884"/>
            <a:ext cx="1103836" cy="476911"/>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860710" y="1180918"/>
            <a:ext cx="10515600" cy="6042559"/>
          </a:xfrm>
        </p:spPr>
        <p:txBody>
          <a:bodyPr>
            <a:normAutofit fontScale="70000" lnSpcReduction="20000"/>
          </a:bodyPr>
          <a:lstStyle/>
          <a:p>
            <a:pPr marL="0" indent="0">
              <a:buNone/>
            </a:pPr>
            <a:r>
              <a:rPr lang="en-GB" dirty="0">
                <a:solidFill>
                  <a:srgbClr val="002060"/>
                </a:solidFill>
              </a:rPr>
              <a:t>1. When a girl reaches puberty, she will have lots of hormonal changes (chemical changes) happening in her body. These chemical changes are causing her body to grow and change during puberty</a:t>
            </a:r>
          </a:p>
          <a:p>
            <a:pPr marL="0" indent="0">
              <a:buNone/>
            </a:pPr>
            <a:r>
              <a:rPr lang="en-GB" dirty="0">
                <a:solidFill>
                  <a:srgbClr val="002060"/>
                </a:solidFill>
              </a:rPr>
              <a:t>2. These hormones will also cause a girl’s period to start.</a:t>
            </a:r>
          </a:p>
          <a:p>
            <a:pPr marL="0" indent="0">
              <a:buNone/>
            </a:pPr>
            <a:r>
              <a:rPr lang="en-GB" dirty="0">
                <a:solidFill>
                  <a:srgbClr val="002060"/>
                </a:solidFill>
              </a:rPr>
              <a:t>3. All girls start their period during puberty, some start sooner than others.</a:t>
            </a:r>
          </a:p>
          <a:p>
            <a:pPr marL="0" indent="0">
              <a:buNone/>
            </a:pPr>
            <a:r>
              <a:rPr lang="en-GB" dirty="0">
                <a:solidFill>
                  <a:srgbClr val="002060"/>
                </a:solidFill>
              </a:rPr>
              <a:t>4. These hormones cause an egg to be released from a girls ovary.</a:t>
            </a:r>
          </a:p>
          <a:p>
            <a:pPr marL="0" indent="0">
              <a:buNone/>
            </a:pPr>
            <a:r>
              <a:rPr lang="en-GB" dirty="0">
                <a:solidFill>
                  <a:srgbClr val="002060"/>
                </a:solidFill>
              </a:rPr>
              <a:t>5. This egg then travels down your fallopian tube and into your uterus.</a:t>
            </a:r>
          </a:p>
          <a:p>
            <a:pPr marL="0" indent="0">
              <a:buNone/>
            </a:pPr>
            <a:r>
              <a:rPr lang="en-GB" dirty="0">
                <a:solidFill>
                  <a:srgbClr val="002060"/>
                </a:solidFill>
              </a:rPr>
              <a:t>6. When the egg reaches the uterus, the uterus lining (the muscular tissue) becomes thicker to protect the egg.</a:t>
            </a:r>
          </a:p>
          <a:p>
            <a:pPr marL="0" indent="0">
              <a:buNone/>
            </a:pPr>
            <a:r>
              <a:rPr lang="en-GB" dirty="0">
                <a:solidFill>
                  <a:srgbClr val="002060"/>
                </a:solidFill>
              </a:rPr>
              <a:t>7. When the egg does not need to be protected anymore (usually by day 28 of a girls monthly cycle) the uterus sheds (gets rid) of its lining.</a:t>
            </a:r>
          </a:p>
          <a:p>
            <a:pPr marL="0" indent="0">
              <a:buNone/>
            </a:pPr>
            <a:r>
              <a:rPr lang="en-GB" dirty="0">
                <a:solidFill>
                  <a:srgbClr val="002060"/>
                </a:solidFill>
              </a:rPr>
              <a:t>8. this causes a period, or monthly bleed for girls. Explain that the blood lost during a period is not the same as the blood in our veins and arteries, it is waste blood and tissue that our body no longer needs.</a:t>
            </a:r>
          </a:p>
          <a:p>
            <a:pPr marL="0" indent="0">
              <a:buNone/>
            </a:pPr>
            <a:r>
              <a:rPr lang="en-GB" dirty="0">
                <a:solidFill>
                  <a:srgbClr val="002060"/>
                </a:solidFill>
              </a:rPr>
              <a:t>9. explain that once a girl has had her period (shed the lining of her uterus, which usually lasts 3-4 days) the cycle begins again. </a:t>
            </a:r>
          </a:p>
          <a:p>
            <a:pPr marL="0" indent="0">
              <a:buNone/>
            </a:pPr>
            <a:r>
              <a:rPr lang="en-GB" dirty="0">
                <a:solidFill>
                  <a:srgbClr val="002060"/>
                </a:solidFill>
              </a:rPr>
              <a:t>10. Explain to begin with, this may not happen every month, but eventually the cycle usually becomes regular and will happen every month.</a:t>
            </a:r>
          </a:p>
          <a:p>
            <a:pPr marL="0" indent="0">
              <a:buNone/>
            </a:pPr>
            <a:r>
              <a:rPr lang="en-GB" dirty="0">
                <a:solidFill>
                  <a:srgbClr val="002060"/>
                </a:solidFill>
              </a:rPr>
              <a:t>11. Explain that to keep ourselves clean and healthy when we have a period, girls use sanitary towels (pads). Use the PP to explain what a sanitary towel is</a:t>
            </a:r>
          </a:p>
        </p:txBody>
      </p:sp>
    </p:spTree>
    <p:extLst>
      <p:ext uri="{BB962C8B-B14F-4D97-AF65-F5344CB8AC3E}">
        <p14:creationId xmlns:p14="http://schemas.microsoft.com/office/powerpoint/2010/main" val="3526851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FB51C53B-AB4D-406D-A013-12FE97DECBC8}"/>
              </a:ext>
            </a:extLst>
          </p:cNvPr>
          <p:cNvSpPr>
            <a:spLocks noGrp="1"/>
          </p:cNvSpPr>
          <p:nvPr>
            <p:ph type="title"/>
          </p:nvPr>
        </p:nvSpPr>
        <p:spPr>
          <a:xfrm>
            <a:off x="1981201" y="393701"/>
            <a:ext cx="8220075" cy="842963"/>
          </a:xfrm>
        </p:spPr>
        <p:txBody>
          <a:bodyPr/>
          <a:lstStyle/>
          <a:p>
            <a:pPr eaLnBrk="1" hangingPunct="1"/>
            <a:r>
              <a:rPr lang="en-GB" altLang="en-US" sz="3600"/>
              <a:t>Puberty for Girls</a:t>
            </a:r>
          </a:p>
        </p:txBody>
      </p:sp>
      <p:pic>
        <p:nvPicPr>
          <p:cNvPr id="9219" name="Picture 3">
            <a:extLst>
              <a:ext uri="{FF2B5EF4-FFF2-40B4-BE49-F238E27FC236}">
                <a16:creationId xmlns:a16="http://schemas.microsoft.com/office/drawing/2014/main" id="{3C677AE8-A7BB-4E42-B338-5F7C9EFDB422}"/>
              </a:ext>
            </a:extLst>
          </p:cNvPr>
          <p:cNvPicPr>
            <a:picLocks noChangeAspect="1"/>
          </p:cNvPicPr>
          <p:nvPr/>
        </p:nvPicPr>
        <p:blipFill>
          <a:blip r:embed="rId2" cstate="print">
            <a:extLst>
              <a:ext uri="{28A0092B-C50C-407E-A947-70E740481C1C}">
                <a14:useLocalDpi xmlns:a14="http://schemas.microsoft.com/office/drawing/2010/main" val="0"/>
              </a:ext>
            </a:extLst>
          </a:blip>
          <a:srcRect r="60611"/>
          <a:stretch>
            <a:fillRect/>
          </a:stretch>
        </p:blipFill>
        <p:spPr bwMode="auto">
          <a:xfrm>
            <a:off x="3059113" y="1119189"/>
            <a:ext cx="976312"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8">
            <a:extLst>
              <a:ext uri="{FF2B5EF4-FFF2-40B4-BE49-F238E27FC236}">
                <a16:creationId xmlns:a16="http://schemas.microsoft.com/office/drawing/2014/main" id="{8F30DF3F-B02E-4778-9250-30455128A67B}"/>
              </a:ext>
            </a:extLst>
          </p:cNvPr>
          <p:cNvPicPr>
            <a:picLocks noChangeAspect="1"/>
          </p:cNvPicPr>
          <p:nvPr/>
        </p:nvPicPr>
        <p:blipFill>
          <a:blip r:embed="rId2" cstate="print">
            <a:extLst>
              <a:ext uri="{28A0092B-C50C-407E-A947-70E740481C1C}">
                <a14:useLocalDpi xmlns:a14="http://schemas.microsoft.com/office/drawing/2010/main" val="0"/>
              </a:ext>
            </a:extLst>
          </a:blip>
          <a:srcRect l="51862"/>
          <a:stretch>
            <a:fillRect/>
          </a:stretch>
        </p:blipFill>
        <p:spPr bwMode="auto">
          <a:xfrm>
            <a:off x="6557963" y="1290639"/>
            <a:ext cx="11938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0">
            <a:extLst>
              <a:ext uri="{FF2B5EF4-FFF2-40B4-BE49-F238E27FC236}">
                <a16:creationId xmlns:a16="http://schemas.microsoft.com/office/drawing/2014/main" id="{74B3DBF0-839B-4B81-9603-C2BA6336679B}"/>
              </a:ext>
            </a:extLst>
          </p:cNvPr>
          <p:cNvSpPr txBox="1">
            <a:spLocks noChangeArrowheads="1"/>
          </p:cNvSpPr>
          <p:nvPr/>
        </p:nvSpPr>
        <p:spPr bwMode="auto">
          <a:xfrm>
            <a:off x="8532814" y="2427288"/>
            <a:ext cx="1520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Gain hair on arms and legs</a:t>
            </a:r>
          </a:p>
        </p:txBody>
      </p:sp>
      <p:sp>
        <p:nvSpPr>
          <p:cNvPr id="11" name="TextBox 11">
            <a:extLst>
              <a:ext uri="{FF2B5EF4-FFF2-40B4-BE49-F238E27FC236}">
                <a16:creationId xmlns:a16="http://schemas.microsoft.com/office/drawing/2014/main" id="{D193DEDA-8B75-4D4A-814B-B7BBD94CACD5}"/>
              </a:ext>
            </a:extLst>
          </p:cNvPr>
          <p:cNvSpPr txBox="1">
            <a:spLocks noChangeArrowheads="1"/>
          </p:cNvSpPr>
          <p:nvPr/>
        </p:nvSpPr>
        <p:spPr bwMode="auto">
          <a:xfrm>
            <a:off x="8178801" y="3068639"/>
            <a:ext cx="1482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breasts</a:t>
            </a:r>
          </a:p>
        </p:txBody>
      </p:sp>
      <p:sp>
        <p:nvSpPr>
          <p:cNvPr id="12" name="TextBox 12">
            <a:extLst>
              <a:ext uri="{FF2B5EF4-FFF2-40B4-BE49-F238E27FC236}">
                <a16:creationId xmlns:a16="http://schemas.microsoft.com/office/drawing/2014/main" id="{FF3FB1F3-79AF-4AE6-83CB-E99303C4F37A}"/>
              </a:ext>
            </a:extLst>
          </p:cNvPr>
          <p:cNvSpPr txBox="1">
            <a:spLocks noChangeArrowheads="1"/>
          </p:cNvSpPr>
          <p:nvPr/>
        </p:nvSpPr>
        <p:spPr bwMode="auto">
          <a:xfrm>
            <a:off x="4711700" y="2936875"/>
            <a:ext cx="1485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hair under armpits</a:t>
            </a:r>
          </a:p>
        </p:txBody>
      </p:sp>
      <p:sp>
        <p:nvSpPr>
          <p:cNvPr id="13" name="TextBox 13">
            <a:extLst>
              <a:ext uri="{FF2B5EF4-FFF2-40B4-BE49-F238E27FC236}">
                <a16:creationId xmlns:a16="http://schemas.microsoft.com/office/drawing/2014/main" id="{94846A01-1FCC-468F-AE76-C9DE62A0EF3B}"/>
              </a:ext>
            </a:extLst>
          </p:cNvPr>
          <p:cNvSpPr txBox="1">
            <a:spLocks noChangeArrowheads="1"/>
          </p:cNvSpPr>
          <p:nvPr/>
        </p:nvSpPr>
        <p:spPr bwMode="auto">
          <a:xfrm>
            <a:off x="4695825" y="3822700"/>
            <a:ext cx="1614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pubic hair</a:t>
            </a:r>
          </a:p>
        </p:txBody>
      </p:sp>
      <p:sp>
        <p:nvSpPr>
          <p:cNvPr id="14" name="TextBox 15">
            <a:extLst>
              <a:ext uri="{FF2B5EF4-FFF2-40B4-BE49-F238E27FC236}">
                <a16:creationId xmlns:a16="http://schemas.microsoft.com/office/drawing/2014/main" id="{53136D9D-CEE4-4EBF-B8C8-B4530C5666FA}"/>
              </a:ext>
            </a:extLst>
          </p:cNvPr>
          <p:cNvSpPr txBox="1">
            <a:spLocks noChangeArrowheads="1"/>
          </p:cNvSpPr>
          <p:nvPr/>
        </p:nvSpPr>
        <p:spPr bwMode="auto">
          <a:xfrm>
            <a:off x="4329114" y="2008188"/>
            <a:ext cx="2090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Sweat glands produce more sweat </a:t>
            </a:r>
          </a:p>
        </p:txBody>
      </p:sp>
      <p:sp>
        <p:nvSpPr>
          <p:cNvPr id="15" name="TextBox 16">
            <a:extLst>
              <a:ext uri="{FF2B5EF4-FFF2-40B4-BE49-F238E27FC236}">
                <a16:creationId xmlns:a16="http://schemas.microsoft.com/office/drawing/2014/main" id="{6A55B57F-A940-42E6-977D-18A65DB4E216}"/>
              </a:ext>
            </a:extLst>
          </p:cNvPr>
          <p:cNvSpPr txBox="1">
            <a:spLocks noChangeArrowheads="1"/>
          </p:cNvSpPr>
          <p:nvPr/>
        </p:nvSpPr>
        <p:spPr bwMode="auto">
          <a:xfrm>
            <a:off x="8047038" y="1947864"/>
            <a:ext cx="2006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Skin becomes oilier</a:t>
            </a:r>
          </a:p>
        </p:txBody>
      </p:sp>
      <p:sp>
        <p:nvSpPr>
          <p:cNvPr id="16" name="TextBox 17">
            <a:extLst>
              <a:ext uri="{FF2B5EF4-FFF2-40B4-BE49-F238E27FC236}">
                <a16:creationId xmlns:a16="http://schemas.microsoft.com/office/drawing/2014/main" id="{14B14361-FD07-4E67-95C7-6EBD9C9D00D2}"/>
              </a:ext>
            </a:extLst>
          </p:cNvPr>
          <p:cNvSpPr txBox="1">
            <a:spLocks noChangeArrowheads="1"/>
          </p:cNvSpPr>
          <p:nvPr/>
        </p:nvSpPr>
        <p:spPr bwMode="auto">
          <a:xfrm>
            <a:off x="4379914" y="1258888"/>
            <a:ext cx="2149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Larynx (voice box) </a:t>
            </a:r>
          </a:p>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grows</a:t>
            </a:r>
          </a:p>
        </p:txBody>
      </p:sp>
      <p:sp>
        <p:nvSpPr>
          <p:cNvPr id="17" name="TextBox 18">
            <a:extLst>
              <a:ext uri="{FF2B5EF4-FFF2-40B4-BE49-F238E27FC236}">
                <a16:creationId xmlns:a16="http://schemas.microsoft.com/office/drawing/2014/main" id="{CDBF9B45-708D-41E2-B66B-5D074ACC6697}"/>
              </a:ext>
            </a:extLst>
          </p:cNvPr>
          <p:cNvSpPr txBox="1">
            <a:spLocks noChangeArrowheads="1"/>
          </p:cNvSpPr>
          <p:nvPr/>
        </p:nvSpPr>
        <p:spPr bwMode="auto">
          <a:xfrm>
            <a:off x="7962900" y="4173539"/>
            <a:ext cx="2147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Start to menstruate</a:t>
            </a:r>
          </a:p>
        </p:txBody>
      </p:sp>
      <p:sp>
        <p:nvSpPr>
          <p:cNvPr id="18" name="TextBox 20">
            <a:extLst>
              <a:ext uri="{FF2B5EF4-FFF2-40B4-BE49-F238E27FC236}">
                <a16:creationId xmlns:a16="http://schemas.microsoft.com/office/drawing/2014/main" id="{7A0D6667-9C90-4BF5-ADC1-111F649A81D2}"/>
              </a:ext>
            </a:extLst>
          </p:cNvPr>
          <p:cNvSpPr txBox="1">
            <a:spLocks noChangeArrowheads="1"/>
          </p:cNvSpPr>
          <p:nvPr/>
        </p:nvSpPr>
        <p:spPr bwMode="auto">
          <a:xfrm>
            <a:off x="4344988" y="4756150"/>
            <a:ext cx="2413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All parts of the </a:t>
            </a:r>
          </a:p>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body grow</a:t>
            </a:r>
          </a:p>
        </p:txBody>
      </p:sp>
      <p:sp>
        <p:nvSpPr>
          <p:cNvPr id="19" name="TextBox 21">
            <a:extLst>
              <a:ext uri="{FF2B5EF4-FFF2-40B4-BE49-F238E27FC236}">
                <a16:creationId xmlns:a16="http://schemas.microsoft.com/office/drawing/2014/main" id="{490381F9-602C-4256-91DE-543A057D10A4}"/>
              </a:ext>
            </a:extLst>
          </p:cNvPr>
          <p:cNvSpPr txBox="1">
            <a:spLocks noChangeArrowheads="1"/>
          </p:cNvSpPr>
          <p:nvPr/>
        </p:nvSpPr>
        <p:spPr bwMode="auto">
          <a:xfrm>
            <a:off x="8096251" y="1543051"/>
            <a:ext cx="1273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taller</a:t>
            </a:r>
          </a:p>
        </p:txBody>
      </p:sp>
      <p:cxnSp>
        <p:nvCxnSpPr>
          <p:cNvPr id="20" name="Straight Arrow Connector 19">
            <a:extLst>
              <a:ext uri="{FF2B5EF4-FFF2-40B4-BE49-F238E27FC236}">
                <a16:creationId xmlns:a16="http://schemas.microsoft.com/office/drawing/2014/main" id="{416FE705-4BE9-4173-9A9C-8A15232D103B}"/>
              </a:ext>
            </a:extLst>
          </p:cNvPr>
          <p:cNvCxnSpPr/>
          <p:nvPr/>
        </p:nvCxnSpPr>
        <p:spPr>
          <a:xfrm>
            <a:off x="5876925" y="1662114"/>
            <a:ext cx="1143000" cy="160337"/>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0D65BCD-B93A-4413-854B-307E1A408EEC}"/>
              </a:ext>
            </a:extLst>
          </p:cNvPr>
          <p:cNvCxnSpPr>
            <a:cxnSpLocks/>
          </p:cNvCxnSpPr>
          <p:nvPr/>
        </p:nvCxnSpPr>
        <p:spPr>
          <a:xfrm flipH="1" flipV="1">
            <a:off x="7272339" y="3073400"/>
            <a:ext cx="909637" cy="1081088"/>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81ACDD5-3388-4E6B-9A58-33E8CDB82DE3}"/>
              </a:ext>
            </a:extLst>
          </p:cNvPr>
          <p:cNvCxnSpPr/>
          <p:nvPr/>
        </p:nvCxnSpPr>
        <p:spPr>
          <a:xfrm flipH="1" flipV="1">
            <a:off x="7629526" y="2462213"/>
            <a:ext cx="950913" cy="273050"/>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2F37C1D-E7C9-4502-AEB4-6C5EA5D94D4C}"/>
              </a:ext>
            </a:extLst>
          </p:cNvPr>
          <p:cNvCxnSpPr/>
          <p:nvPr/>
        </p:nvCxnSpPr>
        <p:spPr>
          <a:xfrm flipH="1" flipV="1">
            <a:off x="7310439" y="1387476"/>
            <a:ext cx="833437" cy="333375"/>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188BA6D-7D22-4B3E-9B2B-39C2A447BD69}"/>
              </a:ext>
            </a:extLst>
          </p:cNvPr>
          <p:cNvCxnSpPr/>
          <p:nvPr/>
        </p:nvCxnSpPr>
        <p:spPr>
          <a:xfrm flipH="1" flipV="1">
            <a:off x="7485064" y="2581276"/>
            <a:ext cx="719137" cy="461963"/>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E98454B-F80A-4355-A7D3-B923FBA03F3D}"/>
              </a:ext>
            </a:extLst>
          </p:cNvPr>
          <p:cNvCxnSpPr/>
          <p:nvPr/>
        </p:nvCxnSpPr>
        <p:spPr>
          <a:xfrm flipV="1">
            <a:off x="6169026" y="2368551"/>
            <a:ext cx="612775" cy="752475"/>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0520B94-38FB-4597-8ECE-0B9832376CDA}"/>
              </a:ext>
            </a:extLst>
          </p:cNvPr>
          <p:cNvCxnSpPr/>
          <p:nvPr/>
        </p:nvCxnSpPr>
        <p:spPr>
          <a:xfrm flipV="1">
            <a:off x="6180139" y="3522663"/>
            <a:ext cx="896937" cy="506412"/>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grpSp>
        <p:nvGrpSpPr>
          <p:cNvPr id="9238" name="Group 20">
            <a:extLst>
              <a:ext uri="{FF2B5EF4-FFF2-40B4-BE49-F238E27FC236}">
                <a16:creationId xmlns:a16="http://schemas.microsoft.com/office/drawing/2014/main" id="{688C5FEC-0179-4168-85A6-960ABC8DA7E9}"/>
              </a:ext>
            </a:extLst>
          </p:cNvPr>
          <p:cNvGrpSpPr>
            <a:grpSpLocks/>
          </p:cNvGrpSpPr>
          <p:nvPr/>
        </p:nvGrpSpPr>
        <p:grpSpPr bwMode="auto">
          <a:xfrm>
            <a:off x="2359025" y="5762626"/>
            <a:ext cx="7632700" cy="468313"/>
            <a:chOff x="834499" y="5762147"/>
            <a:chExt cx="7633475" cy="468062"/>
          </a:xfrm>
        </p:grpSpPr>
        <p:sp>
          <p:nvSpPr>
            <p:cNvPr id="31" name="Rectangle 30">
              <a:extLst>
                <a:ext uri="{FF2B5EF4-FFF2-40B4-BE49-F238E27FC236}">
                  <a16:creationId xmlns:a16="http://schemas.microsoft.com/office/drawing/2014/main" id="{75FCDA10-C1C0-4091-BFD2-387CB9EA0CED}"/>
                </a:ext>
              </a:extLst>
            </p:cNvPr>
            <p:cNvSpPr/>
            <p:nvPr/>
          </p:nvSpPr>
          <p:spPr>
            <a:xfrm>
              <a:off x="842438" y="5762147"/>
              <a:ext cx="7625536" cy="468062"/>
            </a:xfrm>
            <a:prstGeom prst="rect">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9240" name="TextBox 28">
              <a:extLst>
                <a:ext uri="{FF2B5EF4-FFF2-40B4-BE49-F238E27FC236}">
                  <a16:creationId xmlns:a16="http://schemas.microsoft.com/office/drawing/2014/main" id="{07C0858C-7306-4F99-8572-7606884D0916}"/>
                </a:ext>
              </a:extLst>
            </p:cNvPr>
            <p:cNvSpPr txBox="1">
              <a:spLocks noChangeArrowheads="1"/>
            </p:cNvSpPr>
            <p:nvPr/>
          </p:nvSpPr>
          <p:spPr bwMode="auto">
            <a:xfrm>
              <a:off x="834499" y="5781175"/>
              <a:ext cx="7377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000">
                  <a:solidFill>
                    <a:schemeClr val="bg1"/>
                  </a:solidFill>
                </a:rPr>
                <a:t>Remember that everybody's body looks different!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8">
            <a:extLst>
              <a:ext uri="{FF2B5EF4-FFF2-40B4-BE49-F238E27FC236}">
                <a16:creationId xmlns:a16="http://schemas.microsoft.com/office/drawing/2014/main" id="{DEFE3635-2256-4BCA-83CF-4B0DF0C37496}"/>
              </a:ext>
            </a:extLst>
          </p:cNvPr>
          <p:cNvPicPr>
            <a:picLocks noChangeAspect="1"/>
          </p:cNvPicPr>
          <p:nvPr/>
        </p:nvPicPr>
        <p:blipFill>
          <a:blip r:embed="rId2" cstate="print">
            <a:extLst>
              <a:ext uri="{28A0092B-C50C-407E-A947-70E740481C1C}">
                <a14:useLocalDpi xmlns:a14="http://schemas.microsoft.com/office/drawing/2010/main" val="0"/>
              </a:ext>
            </a:extLst>
          </a:blip>
          <a:srcRect l="47331"/>
          <a:stretch>
            <a:fillRect/>
          </a:stretch>
        </p:blipFill>
        <p:spPr bwMode="auto">
          <a:xfrm>
            <a:off x="6448426" y="1247775"/>
            <a:ext cx="1420813"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7">
            <a:extLst>
              <a:ext uri="{FF2B5EF4-FFF2-40B4-BE49-F238E27FC236}">
                <a16:creationId xmlns:a16="http://schemas.microsoft.com/office/drawing/2014/main" id="{E0B86B28-C8AD-484F-A82A-01794F5FC731}"/>
              </a:ext>
            </a:extLst>
          </p:cNvPr>
          <p:cNvPicPr>
            <a:picLocks noChangeAspect="1"/>
          </p:cNvPicPr>
          <p:nvPr/>
        </p:nvPicPr>
        <p:blipFill>
          <a:blip r:embed="rId2" cstate="print">
            <a:extLst>
              <a:ext uri="{28A0092B-C50C-407E-A947-70E740481C1C}">
                <a14:useLocalDpi xmlns:a14="http://schemas.microsoft.com/office/drawing/2010/main" val="0"/>
              </a:ext>
            </a:extLst>
          </a:blip>
          <a:srcRect r="54395"/>
          <a:stretch>
            <a:fillRect/>
          </a:stretch>
        </p:blipFill>
        <p:spPr bwMode="auto">
          <a:xfrm>
            <a:off x="2976564" y="963613"/>
            <a:ext cx="1228725" cy="44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itle 20">
            <a:extLst>
              <a:ext uri="{FF2B5EF4-FFF2-40B4-BE49-F238E27FC236}">
                <a16:creationId xmlns:a16="http://schemas.microsoft.com/office/drawing/2014/main" id="{69E07938-252A-441B-8C94-B364A1F26B58}"/>
              </a:ext>
            </a:extLst>
          </p:cNvPr>
          <p:cNvSpPr>
            <a:spLocks noGrp="1"/>
          </p:cNvSpPr>
          <p:nvPr>
            <p:ph type="title"/>
          </p:nvPr>
        </p:nvSpPr>
        <p:spPr>
          <a:xfrm>
            <a:off x="1981201" y="258764"/>
            <a:ext cx="8220075" cy="993775"/>
          </a:xfrm>
        </p:spPr>
        <p:txBody>
          <a:bodyPr/>
          <a:lstStyle/>
          <a:p>
            <a:pPr eaLnBrk="1" hangingPunct="1"/>
            <a:r>
              <a:rPr lang="en-GB" altLang="en-US" sz="3600"/>
              <a:t>Puberty for Boys</a:t>
            </a:r>
          </a:p>
        </p:txBody>
      </p:sp>
      <p:sp>
        <p:nvSpPr>
          <p:cNvPr id="30" name="TextBox 10">
            <a:extLst>
              <a:ext uri="{FF2B5EF4-FFF2-40B4-BE49-F238E27FC236}">
                <a16:creationId xmlns:a16="http://schemas.microsoft.com/office/drawing/2014/main" id="{A370AE55-C3BA-4089-A327-E12548B7740E}"/>
              </a:ext>
            </a:extLst>
          </p:cNvPr>
          <p:cNvSpPr txBox="1">
            <a:spLocks noChangeArrowheads="1"/>
          </p:cNvSpPr>
          <p:nvPr/>
        </p:nvSpPr>
        <p:spPr bwMode="auto">
          <a:xfrm>
            <a:off x="8335964" y="4678363"/>
            <a:ext cx="14366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Gain hair on arms and legs</a:t>
            </a:r>
          </a:p>
        </p:txBody>
      </p:sp>
      <p:sp>
        <p:nvSpPr>
          <p:cNvPr id="31" name="TextBox 11">
            <a:extLst>
              <a:ext uri="{FF2B5EF4-FFF2-40B4-BE49-F238E27FC236}">
                <a16:creationId xmlns:a16="http://schemas.microsoft.com/office/drawing/2014/main" id="{BAC600A5-5415-42BB-88DF-A04D8A170519}"/>
              </a:ext>
            </a:extLst>
          </p:cNvPr>
          <p:cNvSpPr txBox="1">
            <a:spLocks noChangeArrowheads="1"/>
          </p:cNvSpPr>
          <p:nvPr/>
        </p:nvSpPr>
        <p:spPr bwMode="auto">
          <a:xfrm>
            <a:off x="8520114" y="3033714"/>
            <a:ext cx="10683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hair on chest</a:t>
            </a:r>
          </a:p>
        </p:txBody>
      </p:sp>
      <p:sp>
        <p:nvSpPr>
          <p:cNvPr id="32" name="TextBox 12">
            <a:extLst>
              <a:ext uri="{FF2B5EF4-FFF2-40B4-BE49-F238E27FC236}">
                <a16:creationId xmlns:a16="http://schemas.microsoft.com/office/drawing/2014/main" id="{C50C8651-561A-4837-8020-64EBFEDE7C5B}"/>
              </a:ext>
            </a:extLst>
          </p:cNvPr>
          <p:cNvSpPr txBox="1">
            <a:spLocks noChangeArrowheads="1"/>
          </p:cNvSpPr>
          <p:nvPr/>
        </p:nvSpPr>
        <p:spPr bwMode="auto">
          <a:xfrm>
            <a:off x="4136548" y="2844225"/>
            <a:ext cx="1946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hair under armpits</a:t>
            </a:r>
          </a:p>
        </p:txBody>
      </p:sp>
      <p:sp>
        <p:nvSpPr>
          <p:cNvPr id="33" name="TextBox 13">
            <a:extLst>
              <a:ext uri="{FF2B5EF4-FFF2-40B4-BE49-F238E27FC236}">
                <a16:creationId xmlns:a16="http://schemas.microsoft.com/office/drawing/2014/main" id="{BCA72ABD-EB28-4401-A31B-8014C142817F}"/>
              </a:ext>
            </a:extLst>
          </p:cNvPr>
          <p:cNvSpPr txBox="1">
            <a:spLocks noChangeArrowheads="1"/>
          </p:cNvSpPr>
          <p:nvPr/>
        </p:nvSpPr>
        <p:spPr bwMode="auto">
          <a:xfrm>
            <a:off x="4538664" y="4170363"/>
            <a:ext cx="1525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pubic hair</a:t>
            </a:r>
          </a:p>
        </p:txBody>
      </p:sp>
      <p:sp>
        <p:nvSpPr>
          <p:cNvPr id="34" name="TextBox 14">
            <a:extLst>
              <a:ext uri="{FF2B5EF4-FFF2-40B4-BE49-F238E27FC236}">
                <a16:creationId xmlns:a16="http://schemas.microsoft.com/office/drawing/2014/main" id="{C7C78C31-80F2-4887-B943-29702F12BC95}"/>
              </a:ext>
            </a:extLst>
          </p:cNvPr>
          <p:cNvSpPr txBox="1">
            <a:spLocks noChangeArrowheads="1"/>
          </p:cNvSpPr>
          <p:nvPr/>
        </p:nvSpPr>
        <p:spPr bwMode="auto">
          <a:xfrm>
            <a:off x="8297864" y="2384425"/>
            <a:ext cx="1550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facial hair</a:t>
            </a:r>
          </a:p>
        </p:txBody>
      </p:sp>
      <p:sp>
        <p:nvSpPr>
          <p:cNvPr id="35" name="TextBox 15">
            <a:extLst>
              <a:ext uri="{FF2B5EF4-FFF2-40B4-BE49-F238E27FC236}">
                <a16:creationId xmlns:a16="http://schemas.microsoft.com/office/drawing/2014/main" id="{41C4BF11-BCCB-4106-B4BF-CB2E437DA25C}"/>
              </a:ext>
            </a:extLst>
          </p:cNvPr>
          <p:cNvSpPr txBox="1">
            <a:spLocks noChangeArrowheads="1"/>
          </p:cNvSpPr>
          <p:nvPr/>
        </p:nvSpPr>
        <p:spPr bwMode="auto">
          <a:xfrm>
            <a:off x="4240214" y="3460750"/>
            <a:ext cx="2173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Sweat glands produce more sweat </a:t>
            </a:r>
          </a:p>
        </p:txBody>
      </p:sp>
      <p:sp>
        <p:nvSpPr>
          <p:cNvPr id="36" name="TextBox 16">
            <a:extLst>
              <a:ext uri="{FF2B5EF4-FFF2-40B4-BE49-F238E27FC236}">
                <a16:creationId xmlns:a16="http://schemas.microsoft.com/office/drawing/2014/main" id="{30A1D765-7918-4E46-99AC-7814C2430522}"/>
              </a:ext>
            </a:extLst>
          </p:cNvPr>
          <p:cNvSpPr txBox="1">
            <a:spLocks noChangeArrowheads="1"/>
          </p:cNvSpPr>
          <p:nvPr/>
        </p:nvSpPr>
        <p:spPr bwMode="auto">
          <a:xfrm>
            <a:off x="8035926" y="1768475"/>
            <a:ext cx="1897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Skin becomes oilier</a:t>
            </a:r>
          </a:p>
        </p:txBody>
      </p:sp>
      <p:sp>
        <p:nvSpPr>
          <p:cNvPr id="37" name="TextBox 17">
            <a:extLst>
              <a:ext uri="{FF2B5EF4-FFF2-40B4-BE49-F238E27FC236}">
                <a16:creationId xmlns:a16="http://schemas.microsoft.com/office/drawing/2014/main" id="{64D992F9-88A6-4A15-8F14-6127ACEECE23}"/>
              </a:ext>
            </a:extLst>
          </p:cNvPr>
          <p:cNvSpPr txBox="1">
            <a:spLocks noChangeArrowheads="1"/>
          </p:cNvSpPr>
          <p:nvPr/>
        </p:nvSpPr>
        <p:spPr bwMode="auto">
          <a:xfrm>
            <a:off x="4163683" y="1144588"/>
            <a:ext cx="230696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Larynx (voice box) grows –</a:t>
            </a:r>
          </a:p>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 ‘Adam’s apple’</a:t>
            </a:r>
          </a:p>
        </p:txBody>
      </p:sp>
      <p:sp>
        <p:nvSpPr>
          <p:cNvPr id="38" name="TextBox 18">
            <a:extLst>
              <a:ext uri="{FF2B5EF4-FFF2-40B4-BE49-F238E27FC236}">
                <a16:creationId xmlns:a16="http://schemas.microsoft.com/office/drawing/2014/main" id="{208900DE-9D7D-486F-8BF2-6DD0B74D3DBE}"/>
              </a:ext>
            </a:extLst>
          </p:cNvPr>
          <p:cNvSpPr txBox="1">
            <a:spLocks noChangeArrowheads="1"/>
          </p:cNvSpPr>
          <p:nvPr/>
        </p:nvSpPr>
        <p:spPr bwMode="auto">
          <a:xfrm>
            <a:off x="8135938" y="3922714"/>
            <a:ext cx="2030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Testicles and penis develop</a:t>
            </a:r>
          </a:p>
        </p:txBody>
      </p:sp>
      <p:sp>
        <p:nvSpPr>
          <p:cNvPr id="39" name="TextBox 19">
            <a:extLst>
              <a:ext uri="{FF2B5EF4-FFF2-40B4-BE49-F238E27FC236}">
                <a16:creationId xmlns:a16="http://schemas.microsoft.com/office/drawing/2014/main" id="{6306537B-78B6-45B3-AD8A-4802DA05C08B}"/>
              </a:ext>
            </a:extLst>
          </p:cNvPr>
          <p:cNvSpPr txBox="1">
            <a:spLocks noChangeArrowheads="1"/>
          </p:cNvSpPr>
          <p:nvPr/>
        </p:nvSpPr>
        <p:spPr bwMode="auto">
          <a:xfrm>
            <a:off x="4163683" y="2024064"/>
            <a:ext cx="19672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Become more muscular</a:t>
            </a:r>
          </a:p>
        </p:txBody>
      </p:sp>
      <p:sp>
        <p:nvSpPr>
          <p:cNvPr id="41" name="TextBox 21">
            <a:extLst>
              <a:ext uri="{FF2B5EF4-FFF2-40B4-BE49-F238E27FC236}">
                <a16:creationId xmlns:a16="http://schemas.microsoft.com/office/drawing/2014/main" id="{B0CC41E0-2AB6-4D31-BC9D-30F601582398}"/>
              </a:ext>
            </a:extLst>
          </p:cNvPr>
          <p:cNvSpPr txBox="1">
            <a:spLocks noChangeArrowheads="1"/>
          </p:cNvSpPr>
          <p:nvPr/>
        </p:nvSpPr>
        <p:spPr bwMode="auto">
          <a:xfrm>
            <a:off x="8383588" y="1085850"/>
            <a:ext cx="12049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Grow taller</a:t>
            </a:r>
          </a:p>
        </p:txBody>
      </p:sp>
      <p:cxnSp>
        <p:nvCxnSpPr>
          <p:cNvPr id="42" name="Straight Arrow Connector 41">
            <a:extLst>
              <a:ext uri="{FF2B5EF4-FFF2-40B4-BE49-F238E27FC236}">
                <a16:creationId xmlns:a16="http://schemas.microsoft.com/office/drawing/2014/main" id="{985DB7B6-2942-4D85-AD08-DEC269C8C7BD}"/>
              </a:ext>
            </a:extLst>
          </p:cNvPr>
          <p:cNvCxnSpPr>
            <a:cxnSpLocks/>
          </p:cNvCxnSpPr>
          <p:nvPr/>
        </p:nvCxnSpPr>
        <p:spPr>
          <a:xfrm>
            <a:off x="6337301" y="1633538"/>
            <a:ext cx="777875" cy="317500"/>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47D1129-CCF4-40F0-9E2C-E1CA085E2F60}"/>
              </a:ext>
            </a:extLst>
          </p:cNvPr>
          <p:cNvCxnSpPr/>
          <p:nvPr/>
        </p:nvCxnSpPr>
        <p:spPr>
          <a:xfrm flipH="1" flipV="1">
            <a:off x="7232651" y="2508251"/>
            <a:ext cx="1425575" cy="644525"/>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9B152C8-ADBF-49C5-B39D-FBE9F12B9A7B}"/>
              </a:ext>
            </a:extLst>
          </p:cNvPr>
          <p:cNvCxnSpPr>
            <a:cxnSpLocks/>
          </p:cNvCxnSpPr>
          <p:nvPr/>
        </p:nvCxnSpPr>
        <p:spPr>
          <a:xfrm flipV="1">
            <a:off x="5899150" y="2462214"/>
            <a:ext cx="903288" cy="598487"/>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BE5081B-60F5-40A5-90C8-D5FAF260CCAE}"/>
              </a:ext>
            </a:extLst>
          </p:cNvPr>
          <p:cNvCxnSpPr>
            <a:cxnSpLocks/>
          </p:cNvCxnSpPr>
          <p:nvPr/>
        </p:nvCxnSpPr>
        <p:spPr>
          <a:xfrm flipV="1">
            <a:off x="5992814" y="2241551"/>
            <a:ext cx="650875" cy="150813"/>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F175697-93EF-434A-9EA5-0B2D501D0DA6}"/>
              </a:ext>
            </a:extLst>
          </p:cNvPr>
          <p:cNvCxnSpPr>
            <a:cxnSpLocks/>
          </p:cNvCxnSpPr>
          <p:nvPr/>
        </p:nvCxnSpPr>
        <p:spPr>
          <a:xfrm flipH="1" flipV="1">
            <a:off x="7313613" y="1271589"/>
            <a:ext cx="1166812" cy="28575"/>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4DF4525-E9ED-4B51-A449-0B7E0EC70E79}"/>
              </a:ext>
            </a:extLst>
          </p:cNvPr>
          <p:cNvCxnSpPr>
            <a:cxnSpLocks/>
          </p:cNvCxnSpPr>
          <p:nvPr/>
        </p:nvCxnSpPr>
        <p:spPr>
          <a:xfrm flipH="1" flipV="1">
            <a:off x="7142163" y="2100264"/>
            <a:ext cx="190500" cy="28575"/>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E1D44CE-3C26-4315-A0C1-CDB2D0F754DE}"/>
              </a:ext>
            </a:extLst>
          </p:cNvPr>
          <p:cNvCxnSpPr>
            <a:cxnSpLocks/>
          </p:cNvCxnSpPr>
          <p:nvPr/>
        </p:nvCxnSpPr>
        <p:spPr>
          <a:xfrm flipV="1">
            <a:off x="5961063" y="3500439"/>
            <a:ext cx="1154112" cy="695325"/>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9B86232-6230-4302-BEB4-A9007D83CBCE}"/>
              </a:ext>
            </a:extLst>
          </p:cNvPr>
          <p:cNvCxnSpPr>
            <a:cxnSpLocks/>
          </p:cNvCxnSpPr>
          <p:nvPr/>
        </p:nvCxnSpPr>
        <p:spPr>
          <a:xfrm flipH="1" flipV="1">
            <a:off x="7313614" y="3560763"/>
            <a:ext cx="909637" cy="493712"/>
          </a:xfrm>
          <a:prstGeom prst="straightConnector1">
            <a:avLst/>
          </a:prstGeom>
          <a:ln w="57150">
            <a:solidFill>
              <a:srgbClr val="00A7E6"/>
            </a:solidFill>
            <a:tailEnd type="triangle"/>
          </a:ln>
        </p:spPr>
        <p:style>
          <a:lnRef idx="1">
            <a:schemeClr val="accent1"/>
          </a:lnRef>
          <a:fillRef idx="0">
            <a:schemeClr val="accent1"/>
          </a:fillRef>
          <a:effectRef idx="0">
            <a:schemeClr val="accent1"/>
          </a:effectRef>
          <a:fontRef idx="minor">
            <a:schemeClr val="tx1"/>
          </a:fontRef>
        </p:style>
      </p:cxnSp>
      <p:grpSp>
        <p:nvGrpSpPr>
          <p:cNvPr id="10264" name="Group 49">
            <a:extLst>
              <a:ext uri="{FF2B5EF4-FFF2-40B4-BE49-F238E27FC236}">
                <a16:creationId xmlns:a16="http://schemas.microsoft.com/office/drawing/2014/main" id="{BCBBA07E-739A-4DD3-B76D-8C579E129E77}"/>
              </a:ext>
            </a:extLst>
          </p:cNvPr>
          <p:cNvGrpSpPr>
            <a:grpSpLocks/>
          </p:cNvGrpSpPr>
          <p:nvPr/>
        </p:nvGrpSpPr>
        <p:grpSpPr bwMode="auto">
          <a:xfrm>
            <a:off x="2359025" y="5762626"/>
            <a:ext cx="7632700" cy="468313"/>
            <a:chOff x="834499" y="5762147"/>
            <a:chExt cx="7633475" cy="468062"/>
          </a:xfrm>
        </p:grpSpPr>
        <p:sp>
          <p:nvSpPr>
            <p:cNvPr id="51" name="Rectangle 50">
              <a:extLst>
                <a:ext uri="{FF2B5EF4-FFF2-40B4-BE49-F238E27FC236}">
                  <a16:creationId xmlns:a16="http://schemas.microsoft.com/office/drawing/2014/main" id="{55CCB707-88AF-4DF0-9BD4-84EFA46EC4D0}"/>
                </a:ext>
              </a:extLst>
            </p:cNvPr>
            <p:cNvSpPr/>
            <p:nvPr/>
          </p:nvSpPr>
          <p:spPr>
            <a:xfrm>
              <a:off x="842438" y="5762147"/>
              <a:ext cx="7625536" cy="468062"/>
            </a:xfrm>
            <a:prstGeom prst="rect">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267" name="TextBox 28">
              <a:extLst>
                <a:ext uri="{FF2B5EF4-FFF2-40B4-BE49-F238E27FC236}">
                  <a16:creationId xmlns:a16="http://schemas.microsoft.com/office/drawing/2014/main" id="{D7915902-179D-48EE-98FB-5FC8F568BDB0}"/>
                </a:ext>
              </a:extLst>
            </p:cNvPr>
            <p:cNvSpPr txBox="1">
              <a:spLocks noChangeArrowheads="1"/>
            </p:cNvSpPr>
            <p:nvPr/>
          </p:nvSpPr>
          <p:spPr bwMode="auto">
            <a:xfrm>
              <a:off x="834499" y="5781175"/>
              <a:ext cx="7377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000">
                  <a:solidFill>
                    <a:schemeClr val="bg1"/>
                  </a:solidFill>
                </a:rPr>
                <a:t>Remember that everybody's body looks different!</a:t>
              </a:r>
            </a:p>
          </p:txBody>
        </p:sp>
      </p:grpSp>
      <p:sp>
        <p:nvSpPr>
          <p:cNvPr id="53" name="TextBox 20">
            <a:extLst>
              <a:ext uri="{FF2B5EF4-FFF2-40B4-BE49-F238E27FC236}">
                <a16:creationId xmlns:a16="http://schemas.microsoft.com/office/drawing/2014/main" id="{61B86D61-4996-4387-B968-244EC6BE8258}"/>
              </a:ext>
            </a:extLst>
          </p:cNvPr>
          <p:cNvSpPr txBox="1">
            <a:spLocks noChangeArrowheads="1"/>
          </p:cNvSpPr>
          <p:nvPr/>
        </p:nvSpPr>
        <p:spPr bwMode="auto">
          <a:xfrm>
            <a:off x="4205288" y="4865689"/>
            <a:ext cx="2413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All parts of the </a:t>
            </a:r>
          </a:p>
          <a:p>
            <a:pPr algn="ctr">
              <a:spcBef>
                <a:spcPct val="0"/>
              </a:spcBef>
              <a:buNone/>
              <a:defRPr/>
            </a:pPr>
            <a:r>
              <a:rPr lang="en-GB" altLang="en-US" sz="1600" dirty="0">
                <a:latin typeface="+mn-lt"/>
                <a:ea typeface="Sassoon Infant Rg" panose="02000503030000020003" pitchFamily="50" charset="0"/>
                <a:cs typeface="Sassoon Infant Rg" panose="02000503030000020003" pitchFamily="50" charset="0"/>
              </a:rPr>
              <a:t>body grow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Year 5</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fontScale="92500" lnSpcReduction="20000"/>
          </a:bodyPr>
          <a:lstStyle/>
          <a:p>
            <a:pPr marL="0" indent="0">
              <a:buNone/>
            </a:pPr>
            <a:r>
              <a:rPr lang="en-GB" dirty="0">
                <a:solidFill>
                  <a:srgbClr val="002060"/>
                </a:solidFill>
              </a:rPr>
              <a:t>Lessons 2, 3 and 4 are the Relationships Education lessons for Year 5</a:t>
            </a:r>
          </a:p>
          <a:p>
            <a:pPr marL="0" indent="0">
              <a:buNone/>
            </a:pPr>
            <a:endParaRPr lang="en-GB" dirty="0">
              <a:solidFill>
                <a:srgbClr val="002060"/>
              </a:solidFill>
            </a:endParaRPr>
          </a:p>
          <a:p>
            <a:pPr marL="0" indent="0">
              <a:buNone/>
            </a:pPr>
            <a:r>
              <a:rPr lang="en-GB" b="1" dirty="0">
                <a:solidFill>
                  <a:srgbClr val="002060"/>
                </a:solidFill>
              </a:rPr>
              <a:t>Learning objectives:</a:t>
            </a:r>
          </a:p>
          <a:p>
            <a:pPr marL="0" indent="0">
              <a:buNone/>
            </a:pPr>
            <a:r>
              <a:rPr lang="en-GB" dirty="0">
                <a:solidFill>
                  <a:srgbClr val="002060"/>
                </a:solidFill>
              </a:rPr>
              <a:t>Lesson 1: To explore the emotional and physical changes that occur during puberty. To understand male and female puberty changes. To explore the impact of puberty on the body and the importance of physical hygiene &amp; explore ways to get support during puberty</a:t>
            </a:r>
          </a:p>
          <a:p>
            <a:pPr marL="0" indent="0">
              <a:buNone/>
            </a:pPr>
            <a:r>
              <a:rPr lang="en-GB" dirty="0">
                <a:solidFill>
                  <a:srgbClr val="002060"/>
                </a:solidFill>
              </a:rPr>
              <a:t>Lesson 2: To explore the emotional and physical changes that occur during puberty. To understand male and female puberty changes. To explore the impact of puberty on the body and the importance of physical hygiene &amp; explore ways to get support during puberty</a:t>
            </a:r>
          </a:p>
          <a:p>
            <a:pPr marL="0" indent="0">
              <a:buNone/>
            </a:pPr>
            <a:r>
              <a:rPr lang="en-GB" dirty="0">
                <a:solidFill>
                  <a:srgbClr val="002060"/>
                </a:solidFill>
              </a:rPr>
              <a:t>Lesson 3: To understand what makes a family and who to turn to for help and support </a:t>
            </a:r>
            <a:endParaRPr lang="en-GB" dirty="0"/>
          </a:p>
          <a:p>
            <a:pPr marL="0" indent="0">
              <a:buNone/>
            </a:pPr>
            <a:r>
              <a:rPr lang="en-GB" dirty="0">
                <a:solidFill>
                  <a:srgbClr val="002060"/>
                </a:solidFill>
              </a:rPr>
              <a:t> </a:t>
            </a:r>
            <a:endParaRPr lang="en-GB" dirty="0"/>
          </a:p>
        </p:txBody>
      </p:sp>
    </p:spTree>
    <p:extLst>
      <p:ext uri="{BB962C8B-B14F-4D97-AF65-F5344CB8AC3E}">
        <p14:creationId xmlns:p14="http://schemas.microsoft.com/office/powerpoint/2010/main" val="3723571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770777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dirty="0">
                <a:solidFill>
                  <a:srgbClr val="002060"/>
                </a:solidFill>
                <a:latin typeface="Calibri" pitchFamily="34"/>
                <a:cs typeface="Calibri" pitchFamily="34"/>
              </a:rPr>
              <a:t>Parent workshop 2</a:t>
            </a:r>
            <a:endParaRPr lang="en-GB" sz="4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838203" y="1825627"/>
            <a:ext cx="10515600" cy="4351336"/>
          </a:xfrm>
        </p:spPr>
        <p:txBody>
          <a:bodyPr>
            <a:normAutofit/>
          </a:bodyPr>
          <a:lstStyle/>
          <a:p>
            <a:pPr>
              <a:lnSpc>
                <a:spcPct val="150000"/>
              </a:lnSpc>
            </a:pPr>
            <a:r>
              <a:rPr lang="en-GB" dirty="0">
                <a:solidFill>
                  <a:srgbClr val="002060"/>
                </a:solidFill>
              </a:rPr>
              <a:t>Lesson plans and resources used to deliver Relationships Education in primary schools.</a:t>
            </a:r>
          </a:p>
        </p:txBody>
      </p:sp>
    </p:spTree>
    <p:extLst>
      <p:ext uri="{BB962C8B-B14F-4D97-AF65-F5344CB8AC3E}">
        <p14:creationId xmlns:p14="http://schemas.microsoft.com/office/powerpoint/2010/main" val="3308412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E0463-DC94-4F1D-B6D2-0B431FF9E064}"/>
              </a:ext>
            </a:extLst>
          </p:cNvPr>
          <p:cNvPicPr>
            <a:picLocks noChangeAspect="1"/>
          </p:cNvPicPr>
          <p:nvPr/>
        </p:nvPicPr>
        <p:blipFill rotWithShape="1">
          <a:blip r:embed="rId3"/>
          <a:srcRect l="26979" t="23051" r="24207" b="28362"/>
          <a:stretch/>
        </p:blipFill>
        <p:spPr>
          <a:xfrm>
            <a:off x="790413" y="267345"/>
            <a:ext cx="4184543" cy="3332137"/>
          </a:xfrm>
          <a:prstGeom prst="rect">
            <a:avLst/>
          </a:prstGeom>
        </p:spPr>
      </p:pic>
      <p:pic>
        <p:nvPicPr>
          <p:cNvPr id="5" name="Picture 4">
            <a:extLst>
              <a:ext uri="{FF2B5EF4-FFF2-40B4-BE49-F238E27FC236}">
                <a16:creationId xmlns:a16="http://schemas.microsoft.com/office/drawing/2014/main" id="{777B8AC0-1F0A-47EC-A4BA-A373619989E7}"/>
              </a:ext>
            </a:extLst>
          </p:cNvPr>
          <p:cNvPicPr>
            <a:picLocks noChangeAspect="1"/>
          </p:cNvPicPr>
          <p:nvPr/>
        </p:nvPicPr>
        <p:blipFill rotWithShape="1">
          <a:blip r:embed="rId4"/>
          <a:srcRect l="25743" t="29190" r="25443" b="15669"/>
          <a:stretch/>
        </p:blipFill>
        <p:spPr>
          <a:xfrm>
            <a:off x="5848028" y="3076413"/>
            <a:ext cx="4184542" cy="3781587"/>
          </a:xfrm>
          <a:prstGeom prst="rect">
            <a:avLst/>
          </a:prstGeom>
        </p:spPr>
      </p:pic>
      <p:pic>
        <p:nvPicPr>
          <p:cNvPr id="6" name="Picture 5">
            <a:extLst>
              <a:ext uri="{FF2B5EF4-FFF2-40B4-BE49-F238E27FC236}">
                <a16:creationId xmlns:a16="http://schemas.microsoft.com/office/drawing/2014/main" id="{D2D1BDCB-FF0D-4261-A60C-D1FE540EC4E8}"/>
              </a:ext>
            </a:extLst>
          </p:cNvPr>
          <p:cNvPicPr>
            <a:picLocks noChangeAspect="1"/>
          </p:cNvPicPr>
          <p:nvPr/>
        </p:nvPicPr>
        <p:blipFill rotWithShape="1">
          <a:blip r:embed="rId5"/>
          <a:srcRect l="23785" t="26516" r="21616" b="27571"/>
          <a:stretch/>
        </p:blipFill>
        <p:spPr>
          <a:xfrm>
            <a:off x="7217046" y="45203"/>
            <a:ext cx="4680489" cy="3148739"/>
          </a:xfrm>
          <a:prstGeom prst="rect">
            <a:avLst/>
          </a:prstGeom>
        </p:spPr>
      </p:pic>
      <p:pic>
        <p:nvPicPr>
          <p:cNvPr id="7" name="Picture 6">
            <a:extLst>
              <a:ext uri="{FF2B5EF4-FFF2-40B4-BE49-F238E27FC236}">
                <a16:creationId xmlns:a16="http://schemas.microsoft.com/office/drawing/2014/main" id="{D3E2EEC9-56A1-4F6C-A661-6E7462EFFBDE}"/>
              </a:ext>
            </a:extLst>
          </p:cNvPr>
          <p:cNvPicPr>
            <a:picLocks noChangeAspect="1"/>
          </p:cNvPicPr>
          <p:nvPr/>
        </p:nvPicPr>
        <p:blipFill rotWithShape="1">
          <a:blip r:embed="rId6"/>
          <a:srcRect l="23815" t="31752" r="21586" b="13107"/>
          <a:stretch/>
        </p:blipFill>
        <p:spPr>
          <a:xfrm>
            <a:off x="1394848" y="3936569"/>
            <a:ext cx="3433636" cy="2774196"/>
          </a:xfrm>
          <a:prstGeom prst="rect">
            <a:avLst/>
          </a:prstGeom>
        </p:spPr>
      </p:pic>
    </p:spTree>
    <p:extLst>
      <p:ext uri="{BB962C8B-B14F-4D97-AF65-F5344CB8AC3E}">
        <p14:creationId xmlns:p14="http://schemas.microsoft.com/office/powerpoint/2010/main" val="3864981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Puberty</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966537" y="6096884"/>
            <a:ext cx="1103836" cy="476911"/>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r>
              <a:rPr lang="en-GB" sz="3200" dirty="0">
                <a:solidFill>
                  <a:srgbClr val="002060"/>
                </a:solidFill>
              </a:rPr>
              <a:t>What is puberty?</a:t>
            </a:r>
          </a:p>
          <a:p>
            <a:r>
              <a:rPr lang="en-GB" sz="3200" dirty="0">
                <a:solidFill>
                  <a:srgbClr val="002060"/>
                </a:solidFill>
              </a:rPr>
              <a:t>Boy changes, girl change, changes for both – sorting activity</a:t>
            </a:r>
          </a:p>
          <a:p>
            <a:r>
              <a:rPr lang="en-GB" sz="3200" dirty="0">
                <a:solidFill>
                  <a:srgbClr val="002060"/>
                </a:solidFill>
              </a:rPr>
              <a:t>Recap of periods</a:t>
            </a:r>
          </a:p>
          <a:p>
            <a:r>
              <a:rPr lang="en-GB" sz="3200" dirty="0">
                <a:solidFill>
                  <a:srgbClr val="002060"/>
                </a:solidFill>
              </a:rPr>
              <a:t>Emotional changes</a:t>
            </a:r>
          </a:p>
          <a:p>
            <a:r>
              <a:rPr lang="en-GB" sz="3200" dirty="0">
                <a:solidFill>
                  <a:srgbClr val="002060"/>
                </a:solidFill>
              </a:rPr>
              <a:t>Hormonal changes – story of a young boy who finds it difficult to control his mood</a:t>
            </a:r>
          </a:p>
          <a:p>
            <a:pPr marL="0" indent="0">
              <a:buNone/>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2501929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BC74C1F5-BEF0-4BEB-917D-1B16A6A013AE}"/>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a:p>
        </p:txBody>
      </p:sp>
      <p:pic>
        <p:nvPicPr>
          <p:cNvPr id="83971" name="Content Placeholder 4">
            <a:extLst>
              <a:ext uri="{FF2B5EF4-FFF2-40B4-BE49-F238E27FC236}">
                <a16:creationId xmlns:a16="http://schemas.microsoft.com/office/drawing/2014/main" id="{A6BAD114-E7CD-452F-BC23-4AF08CC37F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3295" t="27679" r="13295" b="7091"/>
          <a:stretch>
            <a:fillRect/>
          </a:stretch>
        </p:blipFill>
        <p:spPr bwMode="auto">
          <a:xfrm>
            <a:off x="1990726" y="836613"/>
            <a:ext cx="8220075" cy="467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Year 6</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marL="0" indent="0">
              <a:buNone/>
            </a:pPr>
            <a:r>
              <a:rPr lang="en-GB" dirty="0">
                <a:solidFill>
                  <a:srgbClr val="002060"/>
                </a:solidFill>
              </a:rPr>
              <a:t>Lessons 2, 3 and 4 are the Relationships Education lessons for Year 6</a:t>
            </a:r>
          </a:p>
          <a:p>
            <a:pPr marL="0" indent="0">
              <a:buNone/>
            </a:pPr>
            <a:endParaRPr lang="en-GB" dirty="0">
              <a:solidFill>
                <a:srgbClr val="002060"/>
              </a:solidFill>
            </a:endParaRPr>
          </a:p>
          <a:p>
            <a:pPr marL="0" indent="0">
              <a:buNone/>
            </a:pPr>
            <a:r>
              <a:rPr lang="en-GB" b="1" dirty="0">
                <a:solidFill>
                  <a:srgbClr val="002060"/>
                </a:solidFill>
              </a:rPr>
              <a:t>Learning objectives:</a:t>
            </a:r>
          </a:p>
          <a:p>
            <a:pPr marL="0" indent="0">
              <a:buNone/>
            </a:pPr>
            <a:r>
              <a:rPr lang="en-GB" dirty="0">
                <a:solidFill>
                  <a:srgbClr val="002060"/>
                </a:solidFill>
              </a:rPr>
              <a:t>Lesson 1: To explore positive and negative ways of communicating in relationships &amp; understand healthy relationships </a:t>
            </a:r>
          </a:p>
          <a:p>
            <a:pPr marL="0" indent="0">
              <a:buNone/>
            </a:pPr>
            <a:r>
              <a:rPr lang="en-GB" dirty="0">
                <a:solidFill>
                  <a:srgbClr val="002060"/>
                </a:solidFill>
              </a:rPr>
              <a:t>Lesson 2: To recap the male and female changes that happen during puberty &amp; understand what makes a family and who to turn to for help and support</a:t>
            </a:r>
          </a:p>
          <a:p>
            <a:pPr marL="0" indent="0">
              <a:buNone/>
            </a:pPr>
            <a:r>
              <a:rPr lang="en-GB" dirty="0">
                <a:solidFill>
                  <a:srgbClr val="002060"/>
                </a:solidFill>
              </a:rPr>
              <a:t>Lesson 3: The understand the human reproductive system. </a:t>
            </a:r>
            <a:r>
              <a:rPr lang="en-GB" b="1" dirty="0">
                <a:solidFill>
                  <a:srgbClr val="002060"/>
                </a:solidFill>
              </a:rPr>
              <a:t>Not statutory, parents can withdraw from this lesson</a:t>
            </a:r>
            <a:endParaRPr lang="en-GB" b="1" dirty="0"/>
          </a:p>
          <a:p>
            <a:pPr marL="0" indent="0">
              <a:buNone/>
            </a:pPr>
            <a:endParaRPr lang="en-GB" dirty="0"/>
          </a:p>
        </p:txBody>
      </p:sp>
    </p:spTree>
    <p:extLst>
      <p:ext uri="{BB962C8B-B14F-4D97-AF65-F5344CB8AC3E}">
        <p14:creationId xmlns:p14="http://schemas.microsoft.com/office/powerpoint/2010/main" val="396577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Puberty</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966537" y="6096884"/>
            <a:ext cx="1103836" cy="476911"/>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860710" y="1456524"/>
            <a:ext cx="10515600" cy="5239370"/>
          </a:xfrm>
        </p:spPr>
        <p:txBody>
          <a:bodyPr>
            <a:normAutofit/>
          </a:bodyPr>
          <a:lstStyle/>
          <a:p>
            <a:r>
              <a:rPr lang="en-GB" sz="3200" dirty="0">
                <a:solidFill>
                  <a:srgbClr val="002060"/>
                </a:solidFill>
              </a:rPr>
              <a:t>What is puberty?</a:t>
            </a:r>
          </a:p>
          <a:p>
            <a:r>
              <a:rPr lang="en-GB" sz="3200" dirty="0">
                <a:solidFill>
                  <a:srgbClr val="002060"/>
                </a:solidFill>
              </a:rPr>
              <a:t>Boy changes, girl change, changes for both – sorting activity</a:t>
            </a:r>
          </a:p>
          <a:p>
            <a:r>
              <a:rPr lang="en-GB" sz="3200" dirty="0">
                <a:solidFill>
                  <a:srgbClr val="002060"/>
                </a:solidFill>
              </a:rPr>
              <a:t>Emotional changes</a:t>
            </a:r>
          </a:p>
          <a:p>
            <a:r>
              <a:rPr lang="en-GB" sz="3200" dirty="0">
                <a:solidFill>
                  <a:srgbClr val="002060"/>
                </a:solidFill>
              </a:rPr>
              <a:t>Wet dreams and erections </a:t>
            </a:r>
          </a:p>
          <a:p>
            <a:r>
              <a:rPr lang="en-GB" sz="3200" dirty="0">
                <a:solidFill>
                  <a:srgbClr val="002060"/>
                </a:solidFill>
              </a:rPr>
              <a:t>Body changes</a:t>
            </a:r>
          </a:p>
          <a:p>
            <a:r>
              <a:rPr lang="en-GB" sz="3200" dirty="0">
                <a:solidFill>
                  <a:srgbClr val="002060"/>
                </a:solidFill>
              </a:rPr>
              <a:t>Scientific vocabulary for body parts</a:t>
            </a:r>
          </a:p>
          <a:p>
            <a:r>
              <a:rPr lang="en-GB" sz="3200" dirty="0">
                <a:solidFill>
                  <a:srgbClr val="002060"/>
                </a:solidFill>
              </a:rPr>
              <a:t>Myths and facts group work</a:t>
            </a:r>
          </a:p>
          <a:p>
            <a:pPr marL="0" indent="0">
              <a:buNone/>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2558697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8976DEB-CB56-4ECD-B439-0B35B1D6995E}"/>
              </a:ext>
            </a:extLst>
          </p:cNvPr>
          <p:cNvSpPr>
            <a:spLocks noGrp="1"/>
          </p:cNvSpPr>
          <p:nvPr>
            <p:ph type="title"/>
          </p:nvPr>
        </p:nvSpPr>
        <p:spPr>
          <a:xfrm>
            <a:off x="1738314" y="357188"/>
            <a:ext cx="8643937" cy="1143000"/>
          </a:xfrm>
        </p:spPr>
        <p:txBody>
          <a:bodyPr/>
          <a:lstStyle/>
          <a:p>
            <a:pPr eaLnBrk="1" hangingPunct="1">
              <a:defRPr/>
            </a:pPr>
            <a:r>
              <a:rPr lang="en-GB" altLang="en-US" sz="3600" b="1" u="sng" dirty="0">
                <a:solidFill>
                  <a:schemeClr val="bg2">
                    <a:lumMod val="10000"/>
                  </a:schemeClr>
                </a:solidFill>
              </a:rPr>
              <a:t>The Female Reproductive System</a:t>
            </a:r>
          </a:p>
        </p:txBody>
      </p:sp>
      <p:pic>
        <p:nvPicPr>
          <p:cNvPr id="50179" name="Picture 3">
            <a:extLst>
              <a:ext uri="{FF2B5EF4-FFF2-40B4-BE49-F238E27FC236}">
                <a16:creationId xmlns:a16="http://schemas.microsoft.com/office/drawing/2014/main" id="{CC8DB289-A4CE-4620-8B20-74E789D3E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4" y="1643064"/>
            <a:ext cx="8243887"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a:extLst>
              <a:ext uri="{FF2B5EF4-FFF2-40B4-BE49-F238E27FC236}">
                <a16:creationId xmlns:a16="http://schemas.microsoft.com/office/drawing/2014/main" id="{D74344D5-5200-4759-AEEA-732BE1F88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1" y="4357689"/>
            <a:ext cx="250031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992727CA-C125-4DEA-849A-09A8AB5C41CA}"/>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GB" altLang="en-US"/>
              <a:t>Penis Anatomy</a:t>
            </a:r>
          </a:p>
        </p:txBody>
      </p:sp>
      <p:sp>
        <p:nvSpPr>
          <p:cNvPr id="61443" name="Rectangle 3">
            <a:extLst>
              <a:ext uri="{FF2B5EF4-FFF2-40B4-BE49-F238E27FC236}">
                <a16:creationId xmlns:a16="http://schemas.microsoft.com/office/drawing/2014/main" id="{9BAEC8C1-27C8-43E4-9E72-451345E06F47}"/>
              </a:ext>
            </a:extLst>
          </p:cNvPr>
          <p:cNvSpPr>
            <a:spLocks noChangeArrowheads="1"/>
          </p:cNvSpPr>
          <p:nvPr/>
        </p:nvSpPr>
        <p:spPr bwMode="auto">
          <a:xfrm>
            <a:off x="5653088" y="2133601"/>
            <a:ext cx="45720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buFont typeface="Arial" panose="020B0604020202020204" pitchFamily="34" charset="0"/>
              <a:buNone/>
            </a:pPr>
            <a:r>
              <a:rPr lang="en-CA" altLang="en-US" sz="1500" b="1">
                <a:solidFill>
                  <a:srgbClr val="000000"/>
                </a:solidFill>
              </a:rPr>
              <a:t>	</a:t>
            </a:r>
            <a:r>
              <a:rPr lang="en-CA" altLang="en-US" sz="1500" b="1" u="sng">
                <a:solidFill>
                  <a:srgbClr val="000000"/>
                </a:solidFill>
              </a:rPr>
              <a:t>Urethra</a:t>
            </a:r>
          </a:p>
          <a:p>
            <a:pPr lvl="1" eaLnBrk="1" hangingPunct="1">
              <a:lnSpc>
                <a:spcPct val="90000"/>
              </a:lnSpc>
              <a:buFontTx/>
              <a:buChar char="-"/>
            </a:pPr>
            <a:r>
              <a:rPr lang="en-CA" altLang="en-US" sz="1400">
                <a:solidFill>
                  <a:srgbClr val="000000"/>
                </a:solidFill>
              </a:rPr>
              <a:t>The tube through which urine and semen leaves the boy’s body</a:t>
            </a:r>
          </a:p>
          <a:p>
            <a:pPr eaLnBrk="1" hangingPunct="1">
              <a:lnSpc>
                <a:spcPct val="90000"/>
              </a:lnSpc>
              <a:buFont typeface="Arial" panose="020B0604020202020204" pitchFamily="34" charset="0"/>
              <a:buNone/>
            </a:pPr>
            <a:r>
              <a:rPr lang="en-CA" altLang="en-US" sz="1500">
                <a:solidFill>
                  <a:srgbClr val="000000"/>
                </a:solidFill>
              </a:rPr>
              <a:t>	</a:t>
            </a:r>
            <a:r>
              <a:rPr lang="en-CA" altLang="en-US" sz="1500" b="1" u="sng">
                <a:solidFill>
                  <a:srgbClr val="000000"/>
                </a:solidFill>
              </a:rPr>
              <a:t>Penis</a:t>
            </a:r>
            <a:r>
              <a:rPr lang="en-CA" altLang="en-US" sz="1500" u="sng">
                <a:solidFill>
                  <a:srgbClr val="000000"/>
                </a:solidFill>
              </a:rPr>
              <a:t> </a:t>
            </a:r>
          </a:p>
          <a:p>
            <a:pPr lvl="1" eaLnBrk="1" hangingPunct="1">
              <a:lnSpc>
                <a:spcPct val="90000"/>
              </a:lnSpc>
              <a:buFontTx/>
              <a:buChar char="-"/>
            </a:pPr>
            <a:r>
              <a:rPr lang="en-CA" altLang="en-US" sz="1400">
                <a:solidFill>
                  <a:srgbClr val="000000"/>
                </a:solidFill>
              </a:rPr>
              <a:t>Tube-like organ that hangs outside the body</a:t>
            </a:r>
          </a:p>
          <a:p>
            <a:pPr lvl="1" eaLnBrk="1" hangingPunct="1">
              <a:lnSpc>
                <a:spcPct val="90000"/>
              </a:lnSpc>
              <a:buFontTx/>
              <a:buChar char="-"/>
            </a:pPr>
            <a:r>
              <a:rPr lang="en-CA" altLang="en-US" sz="1400">
                <a:solidFill>
                  <a:srgbClr val="000000"/>
                </a:solidFill>
              </a:rPr>
              <a:t>Come in all sizes and shapes, determined by our genes</a:t>
            </a:r>
          </a:p>
          <a:p>
            <a:pPr eaLnBrk="1" hangingPunct="1">
              <a:lnSpc>
                <a:spcPct val="90000"/>
              </a:lnSpc>
              <a:buFont typeface="Arial" panose="020B0604020202020204" pitchFamily="34" charset="0"/>
              <a:buNone/>
            </a:pPr>
            <a:r>
              <a:rPr lang="en-CA" altLang="en-US" sz="1500">
                <a:solidFill>
                  <a:srgbClr val="000000"/>
                </a:solidFill>
              </a:rPr>
              <a:t>	</a:t>
            </a:r>
            <a:r>
              <a:rPr lang="en-CA" altLang="en-US" sz="1500" b="1" u="sng">
                <a:solidFill>
                  <a:srgbClr val="000000"/>
                </a:solidFill>
              </a:rPr>
              <a:t>Testicles or testes</a:t>
            </a:r>
            <a:endParaRPr lang="en-US" altLang="en-US" sz="1500" b="1">
              <a:solidFill>
                <a:srgbClr val="000000"/>
              </a:solidFill>
            </a:endParaRPr>
          </a:p>
          <a:p>
            <a:pPr lvl="1" eaLnBrk="1" hangingPunct="1">
              <a:lnSpc>
                <a:spcPct val="90000"/>
              </a:lnSpc>
              <a:buFontTx/>
              <a:buChar char="-"/>
            </a:pPr>
            <a:r>
              <a:rPr lang="en-CA" altLang="en-US" sz="1400">
                <a:solidFill>
                  <a:srgbClr val="000000"/>
                </a:solidFill>
              </a:rPr>
              <a:t>Usually two, one hangs lower</a:t>
            </a:r>
          </a:p>
          <a:p>
            <a:pPr lvl="1" eaLnBrk="1" hangingPunct="1">
              <a:lnSpc>
                <a:spcPct val="90000"/>
              </a:lnSpc>
              <a:buFontTx/>
              <a:buChar char="-"/>
            </a:pPr>
            <a:r>
              <a:rPr lang="en-CA" altLang="en-US" sz="1400">
                <a:solidFill>
                  <a:srgbClr val="000000"/>
                </a:solidFill>
              </a:rPr>
              <a:t>Where sperm are made</a:t>
            </a:r>
            <a:endParaRPr lang="en-US" altLang="en-US" sz="1400">
              <a:solidFill>
                <a:srgbClr val="000000"/>
              </a:solidFill>
            </a:endParaRPr>
          </a:p>
          <a:p>
            <a:pPr eaLnBrk="1" hangingPunct="1">
              <a:lnSpc>
                <a:spcPct val="90000"/>
              </a:lnSpc>
              <a:buFont typeface="Arial" panose="020B0604020202020204" pitchFamily="34" charset="0"/>
              <a:buNone/>
            </a:pPr>
            <a:r>
              <a:rPr lang="en-CA" altLang="en-US" sz="1500">
                <a:solidFill>
                  <a:srgbClr val="000000"/>
                </a:solidFill>
              </a:rPr>
              <a:t>	</a:t>
            </a:r>
            <a:r>
              <a:rPr lang="en-CA" altLang="en-US" sz="1500" b="1" u="sng">
                <a:solidFill>
                  <a:srgbClr val="000000"/>
                </a:solidFill>
              </a:rPr>
              <a:t>Scrotum</a:t>
            </a:r>
          </a:p>
          <a:p>
            <a:pPr lvl="1" eaLnBrk="1" hangingPunct="1">
              <a:lnSpc>
                <a:spcPct val="90000"/>
              </a:lnSpc>
              <a:buFontTx/>
              <a:buChar char="-"/>
            </a:pPr>
            <a:r>
              <a:rPr lang="en-CA" altLang="en-US" sz="1400">
                <a:solidFill>
                  <a:srgbClr val="000000"/>
                </a:solidFill>
              </a:rPr>
              <a:t>Bag of skin that holds testicles</a:t>
            </a:r>
          </a:p>
          <a:p>
            <a:pPr lvl="1" eaLnBrk="1" hangingPunct="1">
              <a:lnSpc>
                <a:spcPct val="90000"/>
              </a:lnSpc>
              <a:buFontTx/>
              <a:buChar char="-"/>
            </a:pPr>
            <a:r>
              <a:rPr lang="en-CA" altLang="en-US" sz="1400">
                <a:solidFill>
                  <a:srgbClr val="000000"/>
                </a:solidFill>
              </a:rPr>
              <a:t>Keeps them at right temperature to make sperm, slightly cooler than body’s temperature</a:t>
            </a:r>
            <a:endParaRPr lang="en-US" altLang="en-US" sz="1400">
              <a:solidFill>
                <a:srgbClr val="000000"/>
              </a:solidFill>
            </a:endParaRPr>
          </a:p>
          <a:p>
            <a:pPr lvl="1" eaLnBrk="1" hangingPunct="1">
              <a:lnSpc>
                <a:spcPct val="90000"/>
              </a:lnSpc>
              <a:buFontTx/>
              <a:buChar char="-"/>
            </a:pPr>
            <a:r>
              <a:rPr lang="en-CA" altLang="en-US" sz="1400">
                <a:solidFill>
                  <a:srgbClr val="000000"/>
                </a:solidFill>
              </a:rPr>
              <a:t>Gets bigger and baggier and turns a darker colour during puberty </a:t>
            </a:r>
            <a:endParaRPr lang="en-US" altLang="en-US" sz="1400">
              <a:solidFill>
                <a:srgbClr val="000000"/>
              </a:solidFill>
            </a:endParaRPr>
          </a:p>
        </p:txBody>
      </p:sp>
      <p:pic>
        <p:nvPicPr>
          <p:cNvPr id="61444" name="Picture 2">
            <a:extLst>
              <a:ext uri="{FF2B5EF4-FFF2-40B4-BE49-F238E27FC236}">
                <a16:creationId xmlns:a16="http://schemas.microsoft.com/office/drawing/2014/main" id="{ECBD7B14-0511-4F8D-BCC6-3E456595D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060575"/>
            <a:ext cx="3965575"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1DECE20E-4A89-429A-A731-BD26D612383D}"/>
              </a:ext>
            </a:extLst>
          </p:cNvPr>
          <p:cNvCxnSpPr/>
          <p:nvPr/>
        </p:nvCxnSpPr>
        <p:spPr>
          <a:xfrm flipH="1">
            <a:off x="4943476" y="2565401"/>
            <a:ext cx="1223963" cy="18002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4A31A313-F4A8-4A51-808E-23C90FC48F51}"/>
              </a:ext>
            </a:extLst>
          </p:cNvPr>
          <p:cNvCxnSpPr/>
          <p:nvPr/>
        </p:nvCxnSpPr>
        <p:spPr>
          <a:xfrm flipH="1">
            <a:off x="5232400" y="3213101"/>
            <a:ext cx="935038" cy="12239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34DF89B4-5BFC-40A1-AFC7-F959E58D6EF9}"/>
              </a:ext>
            </a:extLst>
          </p:cNvPr>
          <p:cNvCxnSpPr/>
          <p:nvPr/>
        </p:nvCxnSpPr>
        <p:spPr>
          <a:xfrm flipH="1">
            <a:off x="4511676" y="4149726"/>
            <a:ext cx="1584325" cy="7921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F7EFF2DF-E00E-4AD5-A186-92D9CD0B5A8B}"/>
              </a:ext>
            </a:extLst>
          </p:cNvPr>
          <p:cNvCxnSpPr/>
          <p:nvPr/>
        </p:nvCxnSpPr>
        <p:spPr>
          <a:xfrm flipH="1">
            <a:off x="4583113" y="5084764"/>
            <a:ext cx="1657350" cy="2889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Human reproduction – not statutory</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966537" y="6096884"/>
            <a:ext cx="1103836" cy="476911"/>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860710" y="2134823"/>
            <a:ext cx="10515600" cy="5239370"/>
          </a:xfrm>
        </p:spPr>
        <p:txBody>
          <a:bodyPr>
            <a:normAutofit/>
          </a:bodyPr>
          <a:lstStyle/>
          <a:p>
            <a:r>
              <a:rPr lang="en-GB" sz="3200" dirty="0">
                <a:solidFill>
                  <a:srgbClr val="002060"/>
                </a:solidFill>
              </a:rPr>
              <a:t>Sequencing steps</a:t>
            </a:r>
          </a:p>
          <a:p>
            <a:r>
              <a:rPr lang="en-GB" sz="3200" dirty="0">
                <a:solidFill>
                  <a:srgbClr val="002060"/>
                </a:solidFill>
              </a:rPr>
              <a:t>No video</a:t>
            </a:r>
          </a:p>
          <a:p>
            <a:r>
              <a:rPr lang="en-GB" sz="3200" dirty="0">
                <a:solidFill>
                  <a:srgbClr val="002060"/>
                </a:solidFill>
              </a:rPr>
              <a:t>No book</a:t>
            </a:r>
          </a:p>
          <a:p>
            <a:r>
              <a:rPr lang="en-GB" sz="3200" dirty="0">
                <a:solidFill>
                  <a:srgbClr val="002060"/>
                </a:solidFill>
              </a:rPr>
              <a:t>No pictures</a:t>
            </a:r>
          </a:p>
          <a:p>
            <a:pPr marL="0" indent="0">
              <a:buNone/>
            </a:pPr>
            <a:endParaRPr lang="en-GB" sz="3200" dirty="0">
              <a:solidFill>
                <a:srgbClr val="002060"/>
              </a:solidFill>
            </a:endParaRPr>
          </a:p>
          <a:p>
            <a:endParaRPr lang="en-GB" sz="3200" dirty="0">
              <a:solidFill>
                <a:srgbClr val="002060"/>
              </a:solidFill>
            </a:endParaRPr>
          </a:p>
          <a:p>
            <a:pPr marL="0" indent="0">
              <a:buNone/>
            </a:pPr>
            <a:endParaRPr lang="en-GB" dirty="0">
              <a:solidFill>
                <a:srgbClr val="002060"/>
              </a:solidFill>
            </a:endParaRPr>
          </a:p>
          <a:p>
            <a:pPr marL="0" indent="0">
              <a:buNone/>
            </a:pPr>
            <a:endParaRPr lang="en-GB" dirty="0">
              <a:solidFill>
                <a:srgbClr val="002060"/>
              </a:solidFill>
            </a:endParaRPr>
          </a:p>
        </p:txBody>
      </p:sp>
    </p:spTree>
    <p:extLst>
      <p:ext uri="{BB962C8B-B14F-4D97-AF65-F5344CB8AC3E}">
        <p14:creationId xmlns:p14="http://schemas.microsoft.com/office/powerpoint/2010/main" val="1337983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GB" sz="5400" b="1" dirty="0">
                <a:solidFill>
                  <a:srgbClr val="002060"/>
                </a:solidFill>
                <a:latin typeface="Calibri" pitchFamily="34"/>
                <a:cs typeface="Calibri" pitchFamily="34"/>
              </a:rPr>
              <a:t>Human reproduction lesson</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966537" y="6096884"/>
            <a:ext cx="1103836" cy="476911"/>
          </a:xfrm>
          <a:prstGeom prst="rect">
            <a:avLst/>
          </a:prstGeom>
          <a:noFill/>
          <a:ln cap="flat">
            <a:noFill/>
          </a:ln>
        </p:spPr>
      </p:pic>
      <p:pic>
        <p:nvPicPr>
          <p:cNvPr id="10" name="Picture 9">
            <a:extLst>
              <a:ext uri="{FF2B5EF4-FFF2-40B4-BE49-F238E27FC236}">
                <a16:creationId xmlns:a16="http://schemas.microsoft.com/office/drawing/2014/main" id="{CE020657-04BE-45DF-A7C9-6503FF007049}"/>
              </a:ext>
            </a:extLst>
          </p:cNvPr>
          <p:cNvPicPr>
            <a:picLocks noChangeAspect="1"/>
          </p:cNvPicPr>
          <p:nvPr/>
        </p:nvPicPr>
        <p:blipFill rotWithShape="1">
          <a:blip r:embed="rId4"/>
          <a:srcRect l="26404" t="30649" r="25388" b="13593"/>
          <a:stretch/>
        </p:blipFill>
        <p:spPr>
          <a:xfrm>
            <a:off x="3556992" y="1467910"/>
            <a:ext cx="5260451" cy="4867429"/>
          </a:xfrm>
          <a:prstGeom prst="rect">
            <a:avLst/>
          </a:prstGeom>
        </p:spPr>
      </p:pic>
    </p:spTree>
    <p:extLst>
      <p:ext uri="{BB962C8B-B14F-4D97-AF65-F5344CB8AC3E}">
        <p14:creationId xmlns:p14="http://schemas.microsoft.com/office/powerpoint/2010/main" val="1874821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599252"/>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002060"/>
                </a:solidFill>
                <a:uFillTx/>
                <a:latin typeface="Calibri" pitchFamily="34"/>
                <a:cs typeface="Calibri" pitchFamily="34"/>
              </a:rPr>
              <a:t>What can you do at home?</a:t>
            </a:r>
            <a:endParaRPr lang="en-GB" sz="4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a:bodyPr>
          <a:lstStyle/>
          <a:p>
            <a:pPr>
              <a:lnSpc>
                <a:spcPct val="150000"/>
              </a:lnSpc>
            </a:pPr>
            <a:endParaRPr lang="en-GB" sz="4400" dirty="0">
              <a:solidFill>
                <a:srgbClr val="BED712"/>
              </a:solidFill>
              <a:latin typeface="Calibri" pitchFamily="34"/>
              <a:ea typeface="+mn-ea"/>
              <a:cs typeface="Calibri" pitchFamily="34"/>
            </a:endParaRPr>
          </a:p>
          <a:p>
            <a:pPr marL="0" indent="0">
              <a:buNone/>
            </a:pPr>
            <a:endParaRPr lang="en-GB" dirty="0"/>
          </a:p>
        </p:txBody>
      </p:sp>
      <p:sp>
        <p:nvSpPr>
          <p:cNvPr id="9" name="Rounded Rectangle 2">
            <a:extLst>
              <a:ext uri="{FF2B5EF4-FFF2-40B4-BE49-F238E27FC236}">
                <a16:creationId xmlns:a16="http://schemas.microsoft.com/office/drawing/2014/main" id="{B2293A01-6BC7-4DEB-8E4D-F0C8B7CFE921}"/>
              </a:ext>
            </a:extLst>
          </p:cNvPr>
          <p:cNvSpPr/>
          <p:nvPr/>
        </p:nvSpPr>
        <p:spPr>
          <a:xfrm>
            <a:off x="395020" y="2312668"/>
            <a:ext cx="2360055" cy="2544335"/>
          </a:xfrm>
          <a:prstGeom prst="roundRect">
            <a:avLst/>
          </a:prstGeom>
          <a:solidFill>
            <a:srgbClr val="0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panose="020F0502020204030204" pitchFamily="34" charset="0"/>
              </a:rPr>
              <a:t>Invite discussion and questions </a:t>
            </a:r>
          </a:p>
        </p:txBody>
      </p:sp>
      <p:sp>
        <p:nvSpPr>
          <p:cNvPr id="10" name="Rounded Rectangle 16">
            <a:extLst>
              <a:ext uri="{FF2B5EF4-FFF2-40B4-BE49-F238E27FC236}">
                <a16:creationId xmlns:a16="http://schemas.microsoft.com/office/drawing/2014/main" id="{BAED178C-1B32-450E-8DA7-CAB13835921E}"/>
              </a:ext>
            </a:extLst>
          </p:cNvPr>
          <p:cNvSpPr/>
          <p:nvPr/>
        </p:nvSpPr>
        <p:spPr>
          <a:xfrm>
            <a:off x="3321132" y="2312669"/>
            <a:ext cx="2416765" cy="2544335"/>
          </a:xfrm>
          <a:prstGeom prst="roundRect">
            <a:avLst/>
          </a:prstGeom>
          <a:solidFill>
            <a:srgbClr val="F9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Find out what is being covered in school</a:t>
            </a:r>
          </a:p>
        </p:txBody>
      </p:sp>
      <p:sp>
        <p:nvSpPr>
          <p:cNvPr id="11" name="Rounded Rectangle 13">
            <a:extLst>
              <a:ext uri="{FF2B5EF4-FFF2-40B4-BE49-F238E27FC236}">
                <a16:creationId xmlns:a16="http://schemas.microsoft.com/office/drawing/2014/main" id="{DF2E2C89-0E3D-416F-AE8D-BADAA2336F83}"/>
              </a:ext>
            </a:extLst>
          </p:cNvPr>
          <p:cNvSpPr/>
          <p:nvPr/>
        </p:nvSpPr>
        <p:spPr>
          <a:xfrm>
            <a:off x="6248543" y="2312671"/>
            <a:ext cx="2416765" cy="2544333"/>
          </a:xfrm>
          <a:prstGeom prst="roundRect">
            <a:avLst/>
          </a:prstGeom>
          <a:solidFill>
            <a:srgbClr val="9CC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alibri" panose="020F0502020204030204" pitchFamily="34" charset="0"/>
              </a:rPr>
              <a:t>Use books or online resources</a:t>
            </a:r>
          </a:p>
        </p:txBody>
      </p:sp>
      <p:sp>
        <p:nvSpPr>
          <p:cNvPr id="12" name="Rounded Rectangle 17">
            <a:extLst>
              <a:ext uri="{FF2B5EF4-FFF2-40B4-BE49-F238E27FC236}">
                <a16:creationId xmlns:a16="http://schemas.microsoft.com/office/drawing/2014/main" id="{8F89C656-5AF3-45EA-A19C-CBE9AF32A513}"/>
              </a:ext>
            </a:extLst>
          </p:cNvPr>
          <p:cNvSpPr/>
          <p:nvPr/>
        </p:nvSpPr>
        <p:spPr>
          <a:xfrm>
            <a:off x="9429150" y="2312668"/>
            <a:ext cx="2434622" cy="2544334"/>
          </a:xfrm>
          <a:prstGeom prst="roundRect">
            <a:avLst/>
          </a:prstGeom>
          <a:solidFill>
            <a:srgbClr val="E13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alibri" panose="020F0502020204030204" pitchFamily="34" charset="0"/>
              </a:rPr>
              <a:t>Normalise growing up and puberty</a:t>
            </a:r>
          </a:p>
        </p:txBody>
      </p:sp>
    </p:spTree>
    <p:extLst>
      <p:ext uri="{BB962C8B-B14F-4D97-AF65-F5344CB8AC3E}">
        <p14:creationId xmlns:p14="http://schemas.microsoft.com/office/powerpoint/2010/main" val="2935473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770777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dirty="0">
                <a:solidFill>
                  <a:srgbClr val="002060"/>
                </a:solidFill>
                <a:latin typeface="Calibri" pitchFamily="34"/>
                <a:cs typeface="Calibri" pitchFamily="34"/>
              </a:rPr>
              <a:t>Sharing policy with parents </a:t>
            </a:r>
            <a:endParaRPr lang="en-GB" sz="4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838203" y="1825627"/>
            <a:ext cx="10515600" cy="4351336"/>
          </a:xfrm>
        </p:spPr>
        <p:txBody>
          <a:bodyPr>
            <a:normAutofit/>
          </a:bodyPr>
          <a:lstStyle/>
          <a:p>
            <a:pPr>
              <a:lnSpc>
                <a:spcPct val="150000"/>
              </a:lnSpc>
            </a:pPr>
            <a:r>
              <a:rPr lang="en-GB" dirty="0">
                <a:solidFill>
                  <a:srgbClr val="002060"/>
                </a:solidFill>
              </a:rPr>
              <a:t>Sample PowerPoint available in the EGfL.</a:t>
            </a:r>
          </a:p>
        </p:txBody>
      </p:sp>
    </p:spTree>
    <p:extLst>
      <p:ext uri="{BB962C8B-B14F-4D97-AF65-F5344CB8AC3E}">
        <p14:creationId xmlns:p14="http://schemas.microsoft.com/office/powerpoint/2010/main" val="3802399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2A3-3249-458E-9731-152D7F804F69}"/>
              </a:ext>
            </a:extLst>
          </p:cNvPr>
          <p:cNvSpPr txBox="1">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C4E100B-F8EC-4C2B-8B33-6BCA96548959}"/>
              </a:ext>
            </a:extLst>
          </p:cNvPr>
          <p:cNvSpPr txBox="1">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83479845-94DF-4FF3-A07F-5065238C330D}"/>
              </a:ext>
            </a:extLst>
          </p:cNvPr>
          <p:cNvSpPr/>
          <p:nvPr/>
        </p:nvSpPr>
        <p:spPr>
          <a:xfrm>
            <a:off x="0" y="0"/>
            <a:ext cx="12191996" cy="6876388"/>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6" name="Picture 5" descr="A close up of text on a black background&#10;&#10;Description generated with high confidence">
            <a:extLst>
              <a:ext uri="{FF2B5EF4-FFF2-40B4-BE49-F238E27FC236}">
                <a16:creationId xmlns:a16="http://schemas.microsoft.com/office/drawing/2014/main" id="{64980184-C3CE-48E7-B8BE-92F4A9B3D2D8}"/>
              </a:ext>
            </a:extLst>
          </p:cNvPr>
          <p:cNvPicPr>
            <a:picLocks noChangeAspect="1"/>
          </p:cNvPicPr>
          <p:nvPr/>
        </p:nvPicPr>
        <p:blipFill>
          <a:blip r:embed="rId2"/>
          <a:stretch>
            <a:fillRect/>
          </a:stretch>
        </p:blipFill>
        <p:spPr>
          <a:xfrm>
            <a:off x="0" y="4349215"/>
            <a:ext cx="2004282" cy="2508784"/>
          </a:xfrm>
          <a:prstGeom prst="rect">
            <a:avLst/>
          </a:prstGeom>
          <a:noFill/>
          <a:ln cap="flat">
            <a:noFill/>
          </a:ln>
        </p:spPr>
      </p:pic>
      <p:pic>
        <p:nvPicPr>
          <p:cNvPr id="7" name="Picture 6" descr="A close up of text on a black background&#10;&#10;Description generated with high confidence">
            <a:extLst>
              <a:ext uri="{FF2B5EF4-FFF2-40B4-BE49-F238E27FC236}">
                <a16:creationId xmlns:a16="http://schemas.microsoft.com/office/drawing/2014/main" id="{41F0A9B2-79EB-4B4E-98D9-19409B0BF1A1}"/>
              </a:ext>
            </a:extLst>
          </p:cNvPr>
          <p:cNvPicPr>
            <a:picLocks noChangeAspect="1"/>
          </p:cNvPicPr>
          <p:nvPr/>
        </p:nvPicPr>
        <p:blipFill>
          <a:blip r:embed="rId2"/>
          <a:stretch>
            <a:fillRect/>
          </a:stretch>
        </p:blipFill>
        <p:spPr>
          <a:xfrm rot="10799991">
            <a:off x="10187714" y="0"/>
            <a:ext cx="2004282" cy="2508784"/>
          </a:xfrm>
          <a:prstGeom prst="rect">
            <a:avLst/>
          </a:prstGeom>
          <a:noFill/>
          <a:ln cap="flat">
            <a:noFill/>
          </a:ln>
        </p:spPr>
      </p:pic>
      <p:pic>
        <p:nvPicPr>
          <p:cNvPr id="9" name="Picture 8" descr="A picture containing object&#10;&#10;Description generated with very high confidence">
            <a:extLst>
              <a:ext uri="{FF2B5EF4-FFF2-40B4-BE49-F238E27FC236}">
                <a16:creationId xmlns:a16="http://schemas.microsoft.com/office/drawing/2014/main" id="{47CAFA6A-DDD6-49AD-B060-ED8AE5BFAD3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0346417" y="5952122"/>
            <a:ext cx="1517355" cy="655569"/>
          </a:xfrm>
          <a:prstGeom prst="rect">
            <a:avLst/>
          </a:prstGeom>
          <a:noFill/>
          <a:ln cap="flat">
            <a:noFill/>
          </a:ln>
        </p:spPr>
      </p:pic>
      <p:pic>
        <p:nvPicPr>
          <p:cNvPr id="10" name="Picture 2" descr="Image result for questions">
            <a:extLst>
              <a:ext uri="{FF2B5EF4-FFF2-40B4-BE49-F238E27FC236}">
                <a16:creationId xmlns:a16="http://schemas.microsoft.com/office/drawing/2014/main" id="{82687236-95AA-416F-AFDB-9A926CEFF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5819" y="923169"/>
            <a:ext cx="7580358" cy="5037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054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983985" y="585636"/>
            <a:ext cx="770777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1200" cap="none" spc="0" baseline="0" dirty="0">
                <a:solidFill>
                  <a:srgbClr val="002060"/>
                </a:solidFill>
                <a:uFillTx/>
                <a:latin typeface="Calibri" pitchFamily="34"/>
                <a:cs typeface="Calibri" pitchFamily="34"/>
              </a:rPr>
              <a:t>Ground Rules</a:t>
            </a:r>
            <a:endParaRPr lang="en-GB" sz="4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838203" y="1825627"/>
            <a:ext cx="10515600" cy="4351336"/>
          </a:xfrm>
        </p:spPr>
        <p:txBody>
          <a:bodyPr>
            <a:normAutofit lnSpcReduction="10000"/>
          </a:bodyPr>
          <a:lstStyle/>
          <a:p>
            <a:pPr marL="0" indent="0">
              <a:lnSpc>
                <a:spcPct val="150000"/>
              </a:lnSpc>
              <a:buNone/>
            </a:pPr>
            <a:r>
              <a:rPr lang="en-GB" sz="4400" b="1" dirty="0">
                <a:solidFill>
                  <a:srgbClr val="002060"/>
                </a:solidFill>
                <a:latin typeface="Calibri" pitchFamily="34"/>
                <a:ea typeface="+mn-ea"/>
                <a:cs typeface="Calibri" pitchFamily="34"/>
              </a:rPr>
              <a:t>R </a:t>
            </a:r>
            <a:r>
              <a:rPr lang="en-GB" sz="4400" dirty="0">
                <a:solidFill>
                  <a:srgbClr val="002060"/>
                </a:solidFill>
                <a:latin typeface="Calibri" pitchFamily="34"/>
                <a:ea typeface="+mn-ea"/>
                <a:cs typeface="Calibri" pitchFamily="34"/>
              </a:rPr>
              <a:t>- Respect</a:t>
            </a:r>
          </a:p>
          <a:p>
            <a:pPr marL="0" indent="0">
              <a:lnSpc>
                <a:spcPct val="150000"/>
              </a:lnSpc>
              <a:buNone/>
            </a:pPr>
            <a:r>
              <a:rPr lang="en-GB" sz="4400" b="1" dirty="0">
                <a:solidFill>
                  <a:srgbClr val="002060"/>
                </a:solidFill>
                <a:latin typeface="Calibri" pitchFamily="34"/>
                <a:ea typeface="+mn-ea"/>
                <a:cs typeface="Calibri" pitchFamily="34"/>
              </a:rPr>
              <a:t>O</a:t>
            </a:r>
            <a:r>
              <a:rPr lang="en-GB" sz="4400" dirty="0">
                <a:solidFill>
                  <a:srgbClr val="002060"/>
                </a:solidFill>
                <a:latin typeface="Calibri" pitchFamily="34"/>
                <a:ea typeface="+mn-ea"/>
                <a:cs typeface="Calibri" pitchFamily="34"/>
              </a:rPr>
              <a:t> – Openness </a:t>
            </a:r>
          </a:p>
          <a:p>
            <a:pPr marL="0" indent="0">
              <a:lnSpc>
                <a:spcPct val="150000"/>
              </a:lnSpc>
              <a:buNone/>
            </a:pPr>
            <a:r>
              <a:rPr lang="en-GB" sz="4400" b="1" dirty="0">
                <a:solidFill>
                  <a:srgbClr val="002060"/>
                </a:solidFill>
                <a:latin typeface="Calibri" pitchFamily="34"/>
                <a:ea typeface="+mn-ea"/>
                <a:cs typeface="Calibri" pitchFamily="34"/>
              </a:rPr>
              <a:t>C</a:t>
            </a:r>
            <a:r>
              <a:rPr lang="en-GB" sz="4400" dirty="0">
                <a:solidFill>
                  <a:srgbClr val="002060"/>
                </a:solidFill>
                <a:latin typeface="Calibri" pitchFamily="34"/>
                <a:ea typeface="+mn-ea"/>
                <a:cs typeface="Calibri" pitchFamily="34"/>
              </a:rPr>
              <a:t> – Confidential </a:t>
            </a:r>
          </a:p>
          <a:p>
            <a:pPr marL="0" indent="0">
              <a:lnSpc>
                <a:spcPct val="150000"/>
              </a:lnSpc>
              <a:buNone/>
            </a:pPr>
            <a:r>
              <a:rPr lang="en-GB" sz="4400" b="1" dirty="0">
                <a:solidFill>
                  <a:srgbClr val="002060"/>
                </a:solidFill>
                <a:latin typeface="Calibri" pitchFamily="34"/>
                <a:ea typeface="+mn-ea"/>
                <a:cs typeface="Calibri" pitchFamily="34"/>
              </a:rPr>
              <a:t>K </a:t>
            </a:r>
            <a:r>
              <a:rPr lang="en-GB" sz="4400" dirty="0">
                <a:solidFill>
                  <a:srgbClr val="002060"/>
                </a:solidFill>
                <a:latin typeface="Calibri" pitchFamily="34"/>
                <a:ea typeface="+mn-ea"/>
                <a:cs typeface="Calibri" pitchFamily="34"/>
              </a:rPr>
              <a:t>- Kind</a:t>
            </a:r>
            <a:endParaRPr lang="en-GB" dirty="0">
              <a:solidFill>
                <a:srgbClr val="002060"/>
              </a:solidFill>
            </a:endParaRPr>
          </a:p>
        </p:txBody>
      </p:sp>
      <p:pic>
        <p:nvPicPr>
          <p:cNvPr id="9" name="Picture 6">
            <a:extLst>
              <a:ext uri="{FF2B5EF4-FFF2-40B4-BE49-F238E27FC236}">
                <a16:creationId xmlns:a16="http://schemas.microsoft.com/office/drawing/2014/main" id="{5970E585-2669-4A34-9257-B23DA3B05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4468" y="1721706"/>
            <a:ext cx="6434592" cy="3635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890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2A3-3249-458E-9731-152D7F804F69}"/>
              </a:ext>
            </a:extLst>
          </p:cNvPr>
          <p:cNvSpPr txBox="1">
            <a:spLocks noGrp="1"/>
          </p:cNvSpPr>
          <p:nvPr>
            <p:ph type="title"/>
          </p:nvPr>
        </p:nvSpPr>
        <p:spPr/>
        <p:txBody>
          <a:bodyPr/>
          <a:lstStyle/>
          <a:p>
            <a:endParaRPr lang="en-GB" dirty="0"/>
          </a:p>
        </p:txBody>
      </p:sp>
      <p:pic>
        <p:nvPicPr>
          <p:cNvPr id="10" name="Content Placeholder 9">
            <a:extLst>
              <a:ext uri="{FF2B5EF4-FFF2-40B4-BE49-F238E27FC236}">
                <a16:creationId xmlns:a16="http://schemas.microsoft.com/office/drawing/2014/main" id="{B6D31A4C-FFBA-4995-AEE9-3140B941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8" y="1825625"/>
            <a:ext cx="6527007" cy="4351339"/>
          </a:xfrm>
        </p:spPr>
      </p:pic>
      <p:sp>
        <p:nvSpPr>
          <p:cNvPr id="4" name="Rectangle 3">
            <a:extLst>
              <a:ext uri="{FF2B5EF4-FFF2-40B4-BE49-F238E27FC236}">
                <a16:creationId xmlns:a16="http://schemas.microsoft.com/office/drawing/2014/main" id="{83479845-94DF-4FF3-A07F-5065238C330D}"/>
              </a:ext>
            </a:extLst>
          </p:cNvPr>
          <p:cNvSpPr/>
          <p:nvPr/>
        </p:nvSpPr>
        <p:spPr>
          <a:xfrm>
            <a:off x="1" y="1"/>
            <a:ext cx="12191996" cy="6876388"/>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algn="ctr" defTabSz="457189">
              <a:defRPr sz="1800" b="0" i="0" u="none" strike="noStrike" kern="0" cap="none" spc="0" baseline="0">
                <a:solidFill>
                  <a:srgbClr val="000000"/>
                </a:solidFill>
                <a:uFillTx/>
              </a:defRPr>
            </a:pPr>
            <a:endParaRPr lang="en-GB" dirty="0">
              <a:solidFill>
                <a:srgbClr val="FFFFFF"/>
              </a:solidFill>
              <a:latin typeface="Calibri"/>
            </a:endParaRPr>
          </a:p>
        </p:txBody>
      </p:sp>
      <p:sp>
        <p:nvSpPr>
          <p:cNvPr id="5" name="Title 1">
            <a:extLst>
              <a:ext uri="{FF2B5EF4-FFF2-40B4-BE49-F238E27FC236}">
                <a16:creationId xmlns:a16="http://schemas.microsoft.com/office/drawing/2014/main" id="{09CAF642-E49E-4747-B1D0-8A85457D1898}"/>
              </a:ext>
            </a:extLst>
          </p:cNvPr>
          <p:cNvSpPr txBox="1"/>
          <p:nvPr/>
        </p:nvSpPr>
        <p:spPr>
          <a:xfrm>
            <a:off x="1425121" y="1934811"/>
            <a:ext cx="9619744" cy="983025"/>
          </a:xfrm>
          <a:prstGeom prst="rect">
            <a:avLst/>
          </a:prstGeom>
          <a:noFill/>
          <a:ln cap="flat">
            <a:noFill/>
          </a:ln>
        </p:spPr>
        <p:txBody>
          <a:bodyPr vert="horz" wrap="square" lIns="91440" tIns="45720" rIns="91440" bIns="45720" anchor="t" anchorCtr="0" compatLnSpc="1">
            <a:noAutofit/>
          </a:bodyPr>
          <a:lstStyle/>
          <a:p>
            <a:pPr defTabSz="914377">
              <a:lnSpc>
                <a:spcPct val="90000"/>
              </a:lnSpc>
              <a:defRPr sz="1800" b="0" i="0" u="none" strike="noStrike" kern="0" cap="none" spc="0" baseline="0">
                <a:solidFill>
                  <a:srgbClr val="000000"/>
                </a:solidFill>
                <a:uFillTx/>
              </a:defRPr>
            </a:pPr>
            <a:r>
              <a:rPr lang="en-GB" sz="8000" b="1" dirty="0">
                <a:solidFill>
                  <a:srgbClr val="FFFFFF"/>
                </a:solidFill>
                <a:latin typeface="Calibri" pitchFamily="34"/>
                <a:cs typeface="Calibri" pitchFamily="34"/>
              </a:rPr>
              <a:t>DfE statutory guidance for primary schools</a:t>
            </a:r>
            <a:endParaRPr lang="en-GB" sz="8000" b="1" dirty="0">
              <a:solidFill>
                <a:srgbClr val="FFFFFF"/>
              </a:solidFill>
              <a:latin typeface="Calibri"/>
              <a:cs typeface="Calibri" pitchFamily="34"/>
            </a:endParaRPr>
          </a:p>
        </p:txBody>
      </p:sp>
      <p:pic>
        <p:nvPicPr>
          <p:cNvPr id="6" name="Picture 5" descr="A close up of text on a black background&#10;&#10;Description generated with high confidence">
            <a:extLst>
              <a:ext uri="{FF2B5EF4-FFF2-40B4-BE49-F238E27FC236}">
                <a16:creationId xmlns:a16="http://schemas.microsoft.com/office/drawing/2014/main" id="{64980184-C3CE-48E7-B8BE-92F4A9B3D2D8}"/>
              </a:ext>
            </a:extLst>
          </p:cNvPr>
          <p:cNvPicPr>
            <a:picLocks noChangeAspect="1"/>
          </p:cNvPicPr>
          <p:nvPr/>
        </p:nvPicPr>
        <p:blipFill>
          <a:blip r:embed="rId3"/>
          <a:stretch>
            <a:fillRect/>
          </a:stretch>
        </p:blipFill>
        <p:spPr>
          <a:xfrm>
            <a:off x="0" y="4349215"/>
            <a:ext cx="2004283" cy="2508784"/>
          </a:xfrm>
          <a:prstGeom prst="rect">
            <a:avLst/>
          </a:prstGeom>
          <a:noFill/>
          <a:ln cap="flat">
            <a:noFill/>
          </a:ln>
        </p:spPr>
      </p:pic>
      <p:pic>
        <p:nvPicPr>
          <p:cNvPr id="7" name="Picture 6" descr="A close up of text on a black background&#10;&#10;Description generated with high confidence">
            <a:extLst>
              <a:ext uri="{FF2B5EF4-FFF2-40B4-BE49-F238E27FC236}">
                <a16:creationId xmlns:a16="http://schemas.microsoft.com/office/drawing/2014/main" id="{41F0A9B2-79EB-4B4E-98D9-19409B0BF1A1}"/>
              </a:ext>
            </a:extLst>
          </p:cNvPr>
          <p:cNvPicPr>
            <a:picLocks noChangeAspect="1"/>
          </p:cNvPicPr>
          <p:nvPr/>
        </p:nvPicPr>
        <p:blipFill>
          <a:blip r:embed="rId3"/>
          <a:stretch>
            <a:fillRect/>
          </a:stretch>
        </p:blipFill>
        <p:spPr>
          <a:xfrm rot="10799991">
            <a:off x="10187713" y="0"/>
            <a:ext cx="2004283" cy="2508784"/>
          </a:xfrm>
          <a:prstGeom prst="rect">
            <a:avLst/>
          </a:prstGeom>
          <a:noFill/>
          <a:ln cap="flat">
            <a:noFill/>
          </a:ln>
        </p:spPr>
      </p:pic>
      <p:pic>
        <p:nvPicPr>
          <p:cNvPr id="9" name="Picture 8" descr="A picture containing object&#10;&#10;Description generated with very high confidence">
            <a:extLst>
              <a:ext uri="{FF2B5EF4-FFF2-40B4-BE49-F238E27FC236}">
                <a16:creationId xmlns:a16="http://schemas.microsoft.com/office/drawing/2014/main" id="{47CAFA6A-DDD6-49AD-B060-ED8AE5BFAD30}"/>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0346417" y="5952124"/>
            <a:ext cx="1517355" cy="655569"/>
          </a:xfrm>
          <a:prstGeom prst="rect">
            <a:avLst/>
          </a:prstGeom>
          <a:noFill/>
          <a:ln cap="flat">
            <a:noFill/>
          </a:ln>
        </p:spPr>
      </p:pic>
    </p:spTree>
    <p:extLst>
      <p:ext uri="{BB962C8B-B14F-4D97-AF65-F5344CB8AC3E}">
        <p14:creationId xmlns:p14="http://schemas.microsoft.com/office/powerpoint/2010/main" val="3957769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Relationships Education </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fontScale="92500" lnSpcReduction="10000"/>
          </a:bodyPr>
          <a:lstStyle/>
          <a:p>
            <a:pPr>
              <a:lnSpc>
                <a:spcPct val="150000"/>
              </a:lnSpc>
            </a:pPr>
            <a:r>
              <a:rPr lang="en-GB" sz="4400" dirty="0">
                <a:solidFill>
                  <a:srgbClr val="002060"/>
                </a:solidFill>
                <a:latin typeface="Calibri" pitchFamily="34"/>
                <a:ea typeface="+mn-ea"/>
                <a:cs typeface="Calibri" pitchFamily="34"/>
              </a:rPr>
              <a:t>Families and people who care for me</a:t>
            </a:r>
          </a:p>
          <a:p>
            <a:pPr>
              <a:lnSpc>
                <a:spcPct val="150000"/>
              </a:lnSpc>
            </a:pPr>
            <a:r>
              <a:rPr lang="en-GB" sz="4400" dirty="0">
                <a:solidFill>
                  <a:srgbClr val="002060"/>
                </a:solidFill>
                <a:latin typeface="Calibri" pitchFamily="34"/>
                <a:ea typeface="+mn-ea"/>
                <a:cs typeface="Calibri" pitchFamily="34"/>
              </a:rPr>
              <a:t>Caring friendships</a:t>
            </a:r>
          </a:p>
          <a:p>
            <a:pPr>
              <a:lnSpc>
                <a:spcPct val="150000"/>
              </a:lnSpc>
            </a:pPr>
            <a:r>
              <a:rPr lang="en-GB" sz="4400" dirty="0">
                <a:solidFill>
                  <a:srgbClr val="002060"/>
                </a:solidFill>
                <a:latin typeface="Calibri" pitchFamily="34"/>
                <a:ea typeface="+mn-ea"/>
                <a:cs typeface="Calibri" pitchFamily="34"/>
              </a:rPr>
              <a:t>Respectful relationships</a:t>
            </a:r>
          </a:p>
          <a:p>
            <a:pPr>
              <a:lnSpc>
                <a:spcPct val="150000"/>
              </a:lnSpc>
            </a:pPr>
            <a:r>
              <a:rPr lang="en-GB" sz="4400" dirty="0">
                <a:solidFill>
                  <a:srgbClr val="002060"/>
                </a:solidFill>
                <a:latin typeface="Calibri" pitchFamily="34"/>
                <a:ea typeface="+mn-ea"/>
                <a:cs typeface="Calibri" pitchFamily="34"/>
              </a:rPr>
              <a:t>Online relationships</a:t>
            </a:r>
          </a:p>
          <a:p>
            <a:pPr>
              <a:lnSpc>
                <a:spcPct val="150000"/>
              </a:lnSpc>
            </a:pPr>
            <a:r>
              <a:rPr lang="en-GB" sz="4400" dirty="0">
                <a:solidFill>
                  <a:srgbClr val="002060"/>
                </a:solidFill>
                <a:latin typeface="Calibri" pitchFamily="34"/>
                <a:ea typeface="+mn-ea"/>
                <a:cs typeface="Calibri" pitchFamily="34"/>
              </a:rPr>
              <a:t>Being safe</a:t>
            </a:r>
          </a:p>
          <a:p>
            <a:pPr>
              <a:lnSpc>
                <a:spcPct val="150000"/>
              </a:lnSpc>
            </a:pPr>
            <a:endParaRPr lang="en-GB" sz="4400" dirty="0">
              <a:solidFill>
                <a:srgbClr val="BED712"/>
              </a:solidFill>
              <a:latin typeface="Calibri" pitchFamily="34"/>
              <a:ea typeface="+mn-ea"/>
              <a:cs typeface="Calibri" pitchFamily="34"/>
            </a:endParaRPr>
          </a:p>
          <a:p>
            <a:pPr marL="0" indent="0">
              <a:buNone/>
            </a:pPr>
            <a:endParaRPr lang="en-GB" dirty="0"/>
          </a:p>
        </p:txBody>
      </p:sp>
    </p:spTree>
    <p:extLst>
      <p:ext uri="{BB962C8B-B14F-4D97-AF65-F5344CB8AC3E}">
        <p14:creationId xmlns:p14="http://schemas.microsoft.com/office/powerpoint/2010/main" val="1956748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close up of text on a black background&#10;&#10;Description generated with high confidence">
            <a:extLst>
              <a:ext uri="{FF2B5EF4-FFF2-40B4-BE49-F238E27FC236}">
                <a16:creationId xmlns:a16="http://schemas.microsoft.com/office/drawing/2014/main" id="{E02791E3-857A-412B-9FEE-F1C1BF329322}"/>
              </a:ext>
            </a:extLst>
          </p:cNvPr>
          <p:cNvPicPr>
            <a:picLocks noChangeAspect="1"/>
          </p:cNvPicPr>
          <p:nvPr/>
        </p:nvPicPr>
        <p:blipFill>
          <a:blip r:embed="rId2"/>
          <a:stretch>
            <a:fillRect/>
          </a:stretch>
        </p:blipFill>
        <p:spPr>
          <a:xfrm>
            <a:off x="12161" y="4723177"/>
            <a:ext cx="1697098" cy="2124279"/>
          </a:xfrm>
          <a:prstGeom prst="rect">
            <a:avLst/>
          </a:prstGeom>
          <a:noFill/>
          <a:ln cap="flat">
            <a:noFill/>
          </a:ln>
        </p:spPr>
      </p:pic>
      <p:sp>
        <p:nvSpPr>
          <p:cNvPr id="3" name="Rectangle 4">
            <a:extLst>
              <a:ext uri="{FF2B5EF4-FFF2-40B4-BE49-F238E27FC236}">
                <a16:creationId xmlns:a16="http://schemas.microsoft.com/office/drawing/2014/main" id="{DFE934E4-D145-4D90-AE2C-107A98869547}"/>
              </a:ext>
            </a:extLst>
          </p:cNvPr>
          <p:cNvSpPr/>
          <p:nvPr/>
        </p:nvSpPr>
        <p:spPr>
          <a:xfrm>
            <a:off x="0" y="599252"/>
            <a:ext cx="790041" cy="731520"/>
          </a:xfrm>
          <a:prstGeom prst="rect">
            <a:avLst/>
          </a:prstGeom>
          <a:solidFill>
            <a:srgbClr val="BED712"/>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4" name="Picture 5" descr="A close up of text on a black background&#10;&#10;Description generated with high confidence">
            <a:extLst>
              <a:ext uri="{FF2B5EF4-FFF2-40B4-BE49-F238E27FC236}">
                <a16:creationId xmlns:a16="http://schemas.microsoft.com/office/drawing/2014/main" id="{0E4AD629-778F-4B6C-90A4-183C9C7F7D14}"/>
              </a:ext>
            </a:extLst>
          </p:cNvPr>
          <p:cNvPicPr>
            <a:picLocks noChangeAspect="1"/>
          </p:cNvPicPr>
          <p:nvPr/>
        </p:nvPicPr>
        <p:blipFill>
          <a:blip r:embed="rId2"/>
          <a:stretch>
            <a:fillRect/>
          </a:stretch>
        </p:blipFill>
        <p:spPr>
          <a:xfrm rot="10799991">
            <a:off x="10474122" y="-28347"/>
            <a:ext cx="1717874" cy="2150284"/>
          </a:xfrm>
          <a:prstGeom prst="rect">
            <a:avLst/>
          </a:prstGeom>
          <a:noFill/>
          <a:ln cap="flat">
            <a:noFill/>
          </a:ln>
        </p:spPr>
      </p:pic>
      <p:sp>
        <p:nvSpPr>
          <p:cNvPr id="5" name="Title 1">
            <a:extLst>
              <a:ext uri="{FF2B5EF4-FFF2-40B4-BE49-F238E27FC236}">
                <a16:creationId xmlns:a16="http://schemas.microsoft.com/office/drawing/2014/main" id="{3F443A24-20B7-4F4A-8BEA-17FE5FFFE185}"/>
              </a:ext>
            </a:extLst>
          </p:cNvPr>
          <p:cNvSpPr txBox="1"/>
          <p:nvPr/>
        </p:nvSpPr>
        <p:spPr>
          <a:xfrm>
            <a:off x="1040735" y="473499"/>
            <a:ext cx="9182689" cy="98302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5400" b="1" i="0" u="none" strike="noStrike" kern="1200" cap="none" spc="0" baseline="0" dirty="0">
                <a:solidFill>
                  <a:srgbClr val="002060"/>
                </a:solidFill>
                <a:uFillTx/>
                <a:latin typeface="Calibri" pitchFamily="34"/>
                <a:cs typeface="Calibri" pitchFamily="34"/>
              </a:rPr>
              <a:t>Health Education </a:t>
            </a:r>
            <a:endParaRPr lang="en-GB" sz="5400" b="1" i="0" u="none" strike="noStrike" kern="1200" cap="none" spc="0" baseline="0" dirty="0">
              <a:solidFill>
                <a:srgbClr val="002060"/>
              </a:solidFill>
              <a:uFillTx/>
              <a:latin typeface="Calibri"/>
              <a:cs typeface="Calibri" pitchFamily="34"/>
            </a:endParaRPr>
          </a:p>
        </p:txBody>
      </p:sp>
      <p:pic>
        <p:nvPicPr>
          <p:cNvPr id="6" name="Picture 7" descr="A picture containing object&#10;&#10;Description generated with very high confidence">
            <a:extLst>
              <a:ext uri="{FF2B5EF4-FFF2-40B4-BE49-F238E27FC236}">
                <a16:creationId xmlns:a16="http://schemas.microsoft.com/office/drawing/2014/main" id="{CD22BA4B-AFB1-4A36-831A-475A68ADAFF4}"/>
              </a:ext>
            </a:extLst>
          </p:cNvPr>
          <p:cNvPicPr>
            <a:picLocks noChangeAspect="1"/>
          </p:cNvPicPr>
          <p:nvPr/>
        </p:nvPicPr>
        <p:blipFill>
          <a:blip r:embed="rId3"/>
          <a:stretch>
            <a:fillRect/>
          </a:stretch>
        </p:blipFill>
        <p:spPr>
          <a:xfrm>
            <a:off x="10166674" y="5874462"/>
            <a:ext cx="1697098" cy="733229"/>
          </a:xfrm>
          <a:prstGeom prst="rect">
            <a:avLst/>
          </a:prstGeom>
          <a:noFill/>
          <a:ln cap="flat">
            <a:noFill/>
          </a:ln>
        </p:spPr>
      </p:pic>
      <p:sp>
        <p:nvSpPr>
          <p:cNvPr id="8" name="Content Placeholder 7">
            <a:extLst>
              <a:ext uri="{FF2B5EF4-FFF2-40B4-BE49-F238E27FC236}">
                <a16:creationId xmlns:a16="http://schemas.microsoft.com/office/drawing/2014/main" id="{2413179C-6C06-4299-8697-B3CC7FE4BA75}"/>
              </a:ext>
            </a:extLst>
          </p:cNvPr>
          <p:cNvSpPr>
            <a:spLocks noGrp="1"/>
          </p:cNvSpPr>
          <p:nvPr>
            <p:ph idx="1"/>
          </p:nvPr>
        </p:nvSpPr>
        <p:spPr>
          <a:xfrm>
            <a:off x="790041" y="1618630"/>
            <a:ext cx="10515600" cy="5239370"/>
          </a:xfrm>
        </p:spPr>
        <p:txBody>
          <a:bodyPr>
            <a:normAutofit fontScale="55000" lnSpcReduction="20000"/>
          </a:bodyPr>
          <a:lstStyle/>
          <a:p>
            <a:pPr>
              <a:lnSpc>
                <a:spcPct val="150000"/>
              </a:lnSpc>
            </a:pPr>
            <a:r>
              <a:rPr lang="en-GB" sz="4400" dirty="0">
                <a:solidFill>
                  <a:srgbClr val="002060"/>
                </a:solidFill>
                <a:latin typeface="Calibri" pitchFamily="34"/>
                <a:ea typeface="+mn-ea"/>
                <a:cs typeface="Calibri" pitchFamily="34"/>
              </a:rPr>
              <a:t>Mental wellbeing </a:t>
            </a:r>
          </a:p>
          <a:p>
            <a:pPr>
              <a:lnSpc>
                <a:spcPct val="150000"/>
              </a:lnSpc>
            </a:pPr>
            <a:r>
              <a:rPr lang="en-GB" sz="4400" dirty="0">
                <a:solidFill>
                  <a:srgbClr val="002060"/>
                </a:solidFill>
                <a:latin typeface="Calibri" pitchFamily="34"/>
                <a:ea typeface="+mn-ea"/>
                <a:cs typeface="Calibri" pitchFamily="34"/>
              </a:rPr>
              <a:t>Internet safety and harms</a:t>
            </a:r>
          </a:p>
          <a:p>
            <a:pPr>
              <a:lnSpc>
                <a:spcPct val="150000"/>
              </a:lnSpc>
            </a:pPr>
            <a:r>
              <a:rPr lang="en-GB" sz="4400" dirty="0">
                <a:solidFill>
                  <a:srgbClr val="002060"/>
                </a:solidFill>
                <a:latin typeface="Calibri" pitchFamily="34"/>
                <a:ea typeface="+mn-ea"/>
                <a:cs typeface="Calibri" pitchFamily="34"/>
              </a:rPr>
              <a:t>Physical health and fitness</a:t>
            </a:r>
          </a:p>
          <a:p>
            <a:pPr>
              <a:lnSpc>
                <a:spcPct val="150000"/>
              </a:lnSpc>
            </a:pPr>
            <a:r>
              <a:rPr lang="en-GB" sz="4400" dirty="0">
                <a:solidFill>
                  <a:srgbClr val="002060"/>
                </a:solidFill>
                <a:latin typeface="Calibri" pitchFamily="34"/>
                <a:ea typeface="+mn-ea"/>
                <a:cs typeface="Calibri" pitchFamily="34"/>
              </a:rPr>
              <a:t>Healthy eating</a:t>
            </a:r>
          </a:p>
          <a:p>
            <a:pPr>
              <a:lnSpc>
                <a:spcPct val="150000"/>
              </a:lnSpc>
            </a:pPr>
            <a:r>
              <a:rPr lang="en-GB" sz="4400" dirty="0">
                <a:solidFill>
                  <a:srgbClr val="002060"/>
                </a:solidFill>
                <a:latin typeface="Calibri" pitchFamily="34"/>
                <a:ea typeface="+mn-ea"/>
                <a:cs typeface="Calibri" pitchFamily="34"/>
              </a:rPr>
              <a:t>Drugs, alcohol and tobacco</a:t>
            </a:r>
          </a:p>
          <a:p>
            <a:pPr>
              <a:lnSpc>
                <a:spcPct val="150000"/>
              </a:lnSpc>
            </a:pPr>
            <a:r>
              <a:rPr lang="en-GB" sz="4400" dirty="0">
                <a:solidFill>
                  <a:srgbClr val="002060"/>
                </a:solidFill>
                <a:latin typeface="Calibri" pitchFamily="34"/>
                <a:ea typeface="+mn-ea"/>
                <a:cs typeface="Calibri" pitchFamily="34"/>
              </a:rPr>
              <a:t>Health and prevention</a:t>
            </a:r>
          </a:p>
          <a:p>
            <a:pPr>
              <a:lnSpc>
                <a:spcPct val="150000"/>
              </a:lnSpc>
            </a:pPr>
            <a:r>
              <a:rPr lang="en-GB" sz="4400" dirty="0">
                <a:solidFill>
                  <a:srgbClr val="002060"/>
                </a:solidFill>
                <a:latin typeface="Calibri" pitchFamily="34"/>
                <a:ea typeface="+mn-ea"/>
                <a:cs typeface="Calibri" pitchFamily="34"/>
              </a:rPr>
              <a:t>Basic first aid</a:t>
            </a:r>
          </a:p>
          <a:p>
            <a:pPr>
              <a:lnSpc>
                <a:spcPct val="150000"/>
              </a:lnSpc>
            </a:pPr>
            <a:r>
              <a:rPr lang="en-GB" sz="4400" dirty="0">
                <a:solidFill>
                  <a:srgbClr val="002060"/>
                </a:solidFill>
                <a:latin typeface="Calibri" pitchFamily="34"/>
                <a:ea typeface="+mn-ea"/>
                <a:cs typeface="Calibri" pitchFamily="34"/>
              </a:rPr>
              <a:t>Changing adolescent body</a:t>
            </a:r>
          </a:p>
          <a:p>
            <a:pPr marL="0" indent="0">
              <a:buNone/>
            </a:pPr>
            <a:endParaRPr lang="en-GB" dirty="0"/>
          </a:p>
        </p:txBody>
      </p:sp>
    </p:spTree>
    <p:extLst>
      <p:ext uri="{BB962C8B-B14F-4D97-AF65-F5344CB8AC3E}">
        <p14:creationId xmlns:p14="http://schemas.microsoft.com/office/powerpoint/2010/main" val="1432617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2203</Words>
  <Application>Microsoft Office PowerPoint</Application>
  <PresentationFormat>Widescreen</PresentationFormat>
  <Paragraphs>280</Paragraphs>
  <Slides>50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Calibri Light</vt:lpstr>
      <vt:lpstr>Courier New</vt:lpstr>
      <vt:lpstr>Twinkl</vt:lpstr>
      <vt:lpstr>Twinkl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Vocabulary list for primary schools.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Boys’ Bodies</vt:lpstr>
      <vt:lpstr>Girls’ Bodies</vt:lpstr>
      <vt:lpstr>Our Families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Puberty for Girls</vt:lpstr>
      <vt:lpstr>Puberty for Boys</vt:lpstr>
      <vt:lpstr>PowerPoint Presentation</vt:lpstr>
      <vt:lpstr>PowerPoint Presentation</vt:lpstr>
      <vt:lpstr>PowerPoint Presentation</vt:lpstr>
      <vt:lpstr>PowerPoint Presentation</vt:lpstr>
      <vt:lpstr>PowerPoint Presentation</vt:lpstr>
      <vt:lpstr>PowerPoint Presentation</vt:lpstr>
      <vt:lpstr>The Female Reproductive System</vt:lpstr>
      <vt:lpstr>Penis Anatomy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Meade</dc:creator>
  <cp:lastModifiedBy>Claire Meade</cp:lastModifiedBy>
  <cp:revision>2</cp:revision>
  <dcterms:created xsi:type="dcterms:W3CDTF">2020-05-28T10:31:09Z</dcterms:created>
  <dcterms:modified xsi:type="dcterms:W3CDTF">2020-05-28T10:43:40Z</dcterms:modified>
</cp:coreProperties>
</file>