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51" r:id="rId3"/>
    <p:sldId id="457" r:id="rId4"/>
    <p:sldId id="462" r:id="rId5"/>
    <p:sldId id="459" r:id="rId6"/>
    <p:sldId id="519" r:id="rId7"/>
    <p:sldId id="499" r:id="rId8"/>
    <p:sldId id="500" r:id="rId9"/>
    <p:sldId id="517" r:id="rId10"/>
    <p:sldId id="509" r:id="rId11"/>
    <p:sldId id="507" r:id="rId12"/>
    <p:sldId id="531" r:id="rId13"/>
    <p:sldId id="532" r:id="rId14"/>
    <p:sldId id="483" r:id="rId15"/>
    <p:sldId id="476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B1F"/>
    <a:srgbClr val="F2F2F2"/>
    <a:srgbClr val="FFFFF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9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6/4/2020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Mws2bh5bkAhUBaBoKHQvOBqYQjRx6BAgBEAQ&amp;url=/url?sa%3Di%26rct%3Dj%26q%3D%26esrc%3Ds%26source%3Dimages%26cd%3D%26ved%3D%26url%3Dhttp://www.weteachwelearn.org/2016/05/lets-talk-about-it-facilitating-whole-class-discussions/%26psig%3DAOvVaw0ydwrUrCXymKqjCQ67F-4F%26ust%3D1566548711787429&amp;psig=AOvVaw0ydwrUrCXymKqjCQ67F-4F&amp;ust=1566548711787429" TargetMode="Externa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178130" y="270670"/>
            <a:ext cx="12004411" cy="24725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2E3092"/>
                </a:solidFill>
                <a:latin typeface="Calibri" pitchFamily="34"/>
                <a:cs typeface="Calibri" pitchFamily="34"/>
              </a:rPr>
              <a:t>Relationships Education Policy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002141" y="208474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Learning objectives for Relationships Education 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500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9522C7-493D-402C-80EC-121EED2E36EA}"/>
              </a:ext>
            </a:extLst>
          </p:cNvPr>
          <p:cNvGraphicFramePr>
            <a:graphicFrameLocks noGrp="1"/>
          </p:cNvGraphicFramePr>
          <p:nvPr/>
        </p:nvGraphicFramePr>
        <p:xfrm>
          <a:off x="913327" y="51846"/>
          <a:ext cx="10480010" cy="680615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01510">
                  <a:extLst>
                    <a:ext uri="{9D8B030D-6E8A-4147-A177-3AD203B41FA5}">
                      <a16:colId xmlns:a16="http://schemas.microsoft.com/office/drawing/2014/main" val="129750760"/>
                    </a:ext>
                  </a:extLst>
                </a:gridCol>
                <a:gridCol w="8178500">
                  <a:extLst>
                    <a:ext uri="{9D8B030D-6E8A-4147-A177-3AD203B41FA5}">
                      <a16:colId xmlns:a16="http://schemas.microsoft.com/office/drawing/2014/main" val="1281963752"/>
                    </a:ext>
                  </a:extLst>
                </a:gridCol>
              </a:tblGrid>
              <a:tr h="11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Year group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Learning objectives for Relationships Education lessons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607142552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Nursery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consider the routines and patterns of a typical day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 and explain where I can get help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76002572"/>
                  </a:ext>
                </a:extLst>
              </a:tr>
              <a:tr h="467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Reception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consider the routines and patterns of a typical day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 and explain where I can get help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603020354"/>
                  </a:ext>
                </a:extLst>
              </a:tr>
              <a:tr h="70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to keep myself clean and healthy and explain why it is important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I have grown and changed since birth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support.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5480010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stereotypes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personal boundaries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boys and girls are different and to name boy and girl body parts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the stages in the human lifecycle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support.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887295497"/>
                  </a:ext>
                </a:extLst>
              </a:tr>
              <a:tr h="817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how boys and girls are different and to name boy and girl body parts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personal boundaries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good friendships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1087399780"/>
                  </a:ext>
                </a:extLst>
              </a:tr>
              <a:tr h="700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explain where I can get help and support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basic facts about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begin to understand menstruation 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good friendships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281512423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the emotional and physical changes that occur during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male and female puberty changes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the impact of puberty on the body and the importance of physical hygiene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explore ways to get support during puberty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>
                          <a:effectLst/>
                        </a:rPr>
                        <a:t>To understand what makes a family and who to turn to for help and support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92654184"/>
                  </a:ext>
                </a:extLst>
              </a:tr>
              <a:tr h="93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recap the male and female changes that happen during puberty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understand what makes a family and who to turn to for help and support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explore positive and negative ways of communicating in relationships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To understand healthy relationships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The understand the human reproductive system (parents can withdraw children from this lesson.)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extLst>
                  <a:ext uri="{0D108BD9-81ED-4DB2-BD59-A6C34878D82A}">
                    <a16:rowId xmlns:a16="http://schemas.microsoft.com/office/drawing/2014/main" val="3342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6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002141" y="208474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Relationships Education vocabulary list 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179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418E3-C99A-4114-AA4B-1C994A02D4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9" t="21256" r="23846" b="7679"/>
          <a:stretch/>
        </p:blipFill>
        <p:spPr>
          <a:xfrm>
            <a:off x="3557273" y="300775"/>
            <a:ext cx="5690183" cy="625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4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Relationships Education policy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3813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Need for updated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Updated policy needed to be developed as this is a requirement based on the DfE  guidance.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Rationale: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How we define Relationships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Education</a:t>
            </a: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Links to Ofsted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Links to the morals and values of our school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2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2: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Statutory requirements: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Outlines what schools have to cover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3: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Policy development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Outlines how we have developed this policy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7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12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Sections 4: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12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Aims and objectives: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</a:t>
            </a: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confidence in talking, listening and thinking about feelings and relationships;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Teach pupils the correct vocabulary to describe themselves and their bodies;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Be prepared for puberty and understand the basic changes that happen during puberty;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Understand how to keep their bodies healthy and clean;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Understand how to keep themselves and their bodies safe;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Help pupils develop feeling of self-respect, confidence and empathy;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Help pupils recognise healthy friendships;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Provide a framework in which sensitive discussions can take place;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	Foster respect for the views of other people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b="1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47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5: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Equal Opportunities :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Ensuring our curriculum meets all needs. SEND, boys and girls, preparing for puberty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2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Focus for today’s workshop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Sharing our schools Relationships Education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Policy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6: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Content: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we teach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Puberty years 4, 5, and 6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Sex education year 6 only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6: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Delivery: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 staff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Any external visitors will be shared </a:t>
            </a:r>
            <a:r>
              <a:rPr lang="en-GB" sz="440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with parents </a:t>
            </a: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Mixed gender groups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Training: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Provided for staff as needed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90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53834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60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7: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0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Child protection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60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8: Partnerships with parents</a:t>
            </a:r>
          </a:p>
          <a:p>
            <a:pPr>
              <a:lnSpc>
                <a:spcPct val="150000"/>
              </a:lnSpc>
            </a:pPr>
            <a:r>
              <a:rPr lang="en-GB" sz="60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will be informed about the Relationships Education programme at the start of the academic year, as part of information provided on what their children will be learning. </a:t>
            </a:r>
          </a:p>
          <a:p>
            <a:pPr>
              <a:lnSpc>
                <a:spcPct val="150000"/>
              </a:lnSpc>
            </a:pPr>
            <a:endParaRPr lang="en-GB" sz="60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60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4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8: Partnerships with parents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do not have the right to withdraw their children from statutory Relationships and Health Education lessons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(see outline of Relationships and Health education in appendix 1). Parents also cannot withdraw their children from the statutory National Science Curriculum (see appendix 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Parents have the right to withdraw their children from the non-statutory components of sex education (taught in 6 only) within Relationships Education (see appendix 1). Requests for withdrawal from these lessons should be put in writing and addressed to the headteacher. In the event of a child being withdrawn from a lesson, that child must stay in school and will be assigned to another class until that specific lesson is over.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3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Section 9: Roles and responsibilities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Governors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Staff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Pupils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2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Update on policy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Appendix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APPENDIX 1: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Curriculum coverage – science, relationships education and health education 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2: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Learning objectives 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3</a:t>
            </a:r>
            <a:r>
              <a:rPr lang="en-GB" sz="4400" b="1">
                <a:solidFill>
                  <a:srgbClr val="002060"/>
                </a:solidFill>
                <a:latin typeface="Calibri" pitchFamily="34"/>
                <a:cs typeface="Calibri" pitchFamily="34"/>
              </a:rPr>
              <a:t>: </a:t>
            </a:r>
            <a:r>
              <a:rPr lang="en-GB" sz="4400">
                <a:solidFill>
                  <a:srgbClr val="002060"/>
                </a:solidFill>
                <a:latin typeface="Calibri" pitchFamily="34"/>
                <a:cs typeface="Calibri" pitchFamily="34"/>
              </a:rPr>
              <a:t>Vocabulary</a:t>
            </a: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APPENDIX 4: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Parent letter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6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Next steps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" y="1464005"/>
            <a:ext cx="10515600" cy="47360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0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K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- Kind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970E585-2669-4A34-9257-B23DA3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68" y="1721706"/>
            <a:ext cx="6434592" cy="36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9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D31A4C-FFBA-4995-AEE9-3140B941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485350" y="1228045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What is Relationships Education?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8" name="Picture 4" descr="Image result for discussions">
            <a:hlinkClick r:id="rId6"/>
            <a:extLst>
              <a:ext uri="{FF2B5EF4-FFF2-40B4-BE49-F238E27FC236}">
                <a16:creationId xmlns:a16="http://schemas.microsoft.com/office/drawing/2014/main" id="{AD1708E9-DDC4-4399-8B6B-928E15DA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28" y="3932660"/>
            <a:ext cx="505884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7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860710" y="328273"/>
            <a:ext cx="10879787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What is Relationships Education?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011"/>
            <a:ext cx="10515600" cy="539898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Forms part of the PSHE (personal, social, health and economic) curriculum.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Taught in the Summer Term from nursery to year 6.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Puberty lessons are covered in year 4, 5 and 6.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Sex Education is covered in year 6 only – you have the right to withdraw your child from this lesson.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Relationships Education also covers keeping safe, good and bad touch, people who help us, good friendships and peer pressure. These lessons are taught throughout the year.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D31A4C-FFBA-4995-AEE9-3140B941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8" y="1825625"/>
            <a:ext cx="6527007" cy="435133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1" y="1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425121" y="1934811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Statutory guidance for primary schools</a:t>
            </a:r>
            <a:endParaRPr lang="en-GB" sz="8000" b="1" dirty="0">
              <a:solidFill>
                <a:srgbClr val="FFFFFF"/>
              </a:solidFill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9215"/>
            <a:ext cx="2004283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187713" y="0"/>
            <a:ext cx="2004283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4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5776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 and people who care for me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Caring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Respectful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Online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Being safe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4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Health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Mental wellbeing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 safety and harms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Physical health and fitness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eating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Drugs, alcohol and tobacco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 and prevention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Basic first aid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Changing adolescent body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8"/>
            <a:ext cx="1697099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1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1" y="-28346"/>
            <a:ext cx="1717875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6" y="585637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in </a:t>
            </a:r>
            <a:r>
              <a:rPr lang="en-GB" sz="4400" b="1" kern="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rimary </a:t>
            </a:r>
            <a:r>
              <a:rPr lang="en-GB" sz="4400" b="1" kern="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chools</a:t>
            </a:r>
            <a:endParaRPr lang="en-GB" sz="4400" b="1" dirty="0">
              <a:solidFill>
                <a:srgbClr val="002060"/>
              </a:solidFill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3" y="5874463"/>
            <a:ext cx="1697099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6021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There is no statutory requirement to teach sex education in primary schools.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Lots of schools choose to deliver lessons 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in year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6 only (1 lesson)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However parents will have the right to withdraw their children from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sex education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lessons if they so wish.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26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1060</Words>
  <Application>Microsoft Office PowerPoint</Application>
  <PresentationFormat>Widescreen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Claire Meade</cp:lastModifiedBy>
  <cp:revision>37</cp:revision>
  <dcterms:created xsi:type="dcterms:W3CDTF">2019-08-07T11:28:46Z</dcterms:created>
  <dcterms:modified xsi:type="dcterms:W3CDTF">2020-06-04T12:14:03Z</dcterms:modified>
</cp:coreProperties>
</file>